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45"/>
  </p:notesMasterIdLst>
  <p:sldIdLst>
    <p:sldId id="258" r:id="rId2"/>
    <p:sldId id="260" r:id="rId3"/>
    <p:sldId id="263" r:id="rId4"/>
    <p:sldId id="285" r:id="rId5"/>
    <p:sldId id="284" r:id="rId6"/>
    <p:sldId id="264" r:id="rId7"/>
    <p:sldId id="265" r:id="rId8"/>
    <p:sldId id="266" r:id="rId9"/>
    <p:sldId id="291" r:id="rId10"/>
    <p:sldId id="268" r:id="rId11"/>
    <p:sldId id="269" r:id="rId12"/>
    <p:sldId id="262" r:id="rId13"/>
    <p:sldId id="283" r:id="rId14"/>
    <p:sldId id="292" r:id="rId15"/>
    <p:sldId id="293" r:id="rId16"/>
    <p:sldId id="261" r:id="rId17"/>
    <p:sldId id="294" r:id="rId18"/>
    <p:sldId id="295" r:id="rId19"/>
    <p:sldId id="309" r:id="rId20"/>
    <p:sldId id="286" r:id="rId21"/>
    <p:sldId id="287" r:id="rId22"/>
    <p:sldId id="288" r:id="rId23"/>
    <p:sldId id="289" r:id="rId24"/>
    <p:sldId id="256" r:id="rId25"/>
    <p:sldId id="257" r:id="rId26"/>
    <p:sldId id="301" r:id="rId27"/>
    <p:sldId id="270" r:id="rId28"/>
    <p:sldId id="300" r:id="rId29"/>
    <p:sldId id="296" r:id="rId30"/>
    <p:sldId id="297" r:id="rId31"/>
    <p:sldId id="298" r:id="rId32"/>
    <p:sldId id="299" r:id="rId33"/>
    <p:sldId id="302" r:id="rId34"/>
    <p:sldId id="272" r:id="rId35"/>
    <p:sldId id="303" r:id="rId36"/>
    <p:sldId id="304" r:id="rId37"/>
    <p:sldId id="305" r:id="rId38"/>
    <p:sldId id="306" r:id="rId39"/>
    <p:sldId id="307" r:id="rId40"/>
    <p:sldId id="277" r:id="rId41"/>
    <p:sldId id="275" r:id="rId42"/>
    <p:sldId id="308" r:id="rId43"/>
    <p:sldId id="273" r:id="rId44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150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EFCF04-1094-43FA-A3E1-F046C2CF9D85}" type="datetimeFigureOut">
              <a:rPr lang="pl-PL" smtClean="0"/>
              <a:t>16.11.2017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130430-B529-4113-AEB3-3064CF970D6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8838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130430-B529-4113-AEB3-3064CF970D68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0640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DDE08-2278-45D6-95E8-24881DDDF8AE}" type="datetimeFigureOut">
              <a:rPr lang="pl-PL" smtClean="0"/>
              <a:t>16.11.2017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90324-B946-4455-9604-E7BAD7A57487}" type="slidenum">
              <a:rPr lang="pl-PL" smtClean="0"/>
              <a:t>‹#›</a:t>
            </a:fld>
            <a:endParaRPr lang="pl-P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DDE08-2278-45D6-95E8-24881DDDF8AE}" type="datetimeFigureOut">
              <a:rPr lang="pl-PL" smtClean="0"/>
              <a:t>16.11.2017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90324-B946-4455-9604-E7BAD7A5748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DDE08-2278-45D6-95E8-24881DDDF8AE}" type="datetimeFigureOut">
              <a:rPr lang="pl-PL" smtClean="0"/>
              <a:t>16.11.2017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90324-B946-4455-9604-E7BAD7A5748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DDE08-2278-45D6-95E8-24881DDDF8AE}" type="datetimeFigureOut">
              <a:rPr lang="pl-PL" smtClean="0"/>
              <a:t>16.11.2017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90324-B946-4455-9604-E7BAD7A57487}" type="slidenum">
              <a:rPr lang="pl-PL" smtClean="0"/>
              <a:t>‹#›</a:t>
            </a:fld>
            <a:endParaRPr lang="pl-PL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DDE08-2278-45D6-95E8-24881DDDF8AE}" type="datetimeFigureOut">
              <a:rPr lang="pl-PL" smtClean="0"/>
              <a:t>16.11.2017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90324-B946-4455-9604-E7BAD7A5748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DDE08-2278-45D6-95E8-24881DDDF8AE}" type="datetimeFigureOut">
              <a:rPr lang="pl-PL" smtClean="0"/>
              <a:t>16.11.2017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90324-B946-4455-9604-E7BAD7A5748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DDE08-2278-45D6-95E8-24881DDDF8AE}" type="datetimeFigureOut">
              <a:rPr lang="pl-PL" smtClean="0"/>
              <a:t>16.11.2017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90324-B946-4455-9604-E7BAD7A5748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DDE08-2278-45D6-95E8-24881DDDF8AE}" type="datetimeFigureOut">
              <a:rPr lang="pl-PL" smtClean="0"/>
              <a:t>16.11.2017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90324-B946-4455-9604-E7BAD7A5748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DDE08-2278-45D6-95E8-24881DDDF8AE}" type="datetimeFigureOut">
              <a:rPr lang="pl-PL" smtClean="0"/>
              <a:t>16.11.2017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90324-B946-4455-9604-E7BAD7A5748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DDE08-2278-45D6-95E8-24881DDDF8AE}" type="datetimeFigureOut">
              <a:rPr lang="pl-PL" smtClean="0"/>
              <a:t>16.11.2017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90324-B946-4455-9604-E7BAD7A5748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DDE08-2278-45D6-95E8-24881DDDF8AE}" type="datetimeFigureOut">
              <a:rPr lang="pl-PL" smtClean="0"/>
              <a:t>16.11.2017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90324-B946-4455-9604-E7BAD7A5748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1C2DDE08-2278-45D6-95E8-24881DDDF8AE}" type="datetimeFigureOut">
              <a:rPr lang="pl-PL" smtClean="0"/>
              <a:t>16.11.2017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8AD90324-B946-4455-9604-E7BAD7A57487}" type="slidenum">
              <a:rPr lang="pl-PL" smtClean="0"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3140968"/>
            <a:ext cx="8229600" cy="1719064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chemeClr val="tx1"/>
                </a:solidFill>
                <a:latin typeface="Segoe Print" panose="02000600000000000000" pitchFamily="2" charset="0"/>
              </a:rPr>
              <a:t>Książka jest dobra na… wszystko!</a:t>
            </a:r>
            <a:endParaRPr lang="pl-PL" sz="4000" b="1" dirty="0">
              <a:solidFill>
                <a:schemeClr val="tx1"/>
              </a:solidFill>
              <a:latin typeface="Segoe Print" panose="02000600000000000000" pitchFamily="2" charset="0"/>
            </a:endParaRPr>
          </a:p>
        </p:txBody>
      </p:sp>
      <p:pic>
        <p:nvPicPr>
          <p:cNvPr id="3074" name="Picture 2" descr="http://www.pbc.rzeszow.pl/images/stories/loga/pbw_sygnet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1152128" cy="95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604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395536" y="260648"/>
            <a:ext cx="8229600" cy="470916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4000" dirty="0" smtClean="0">
                <a:latin typeface="Candara" panose="020E0502030303020204" pitchFamily="34" charset="0"/>
              </a:rPr>
              <a:t>Czytanie książek </a:t>
            </a:r>
            <a:r>
              <a:rPr lang="pl-PL" sz="4000" dirty="0">
                <a:latin typeface="Candara" panose="020E0502030303020204" pitchFamily="34" charset="0"/>
              </a:rPr>
              <a:t>rozwija nasze uczucia </a:t>
            </a:r>
            <a:r>
              <a:rPr lang="pl-PL" sz="4000" dirty="0" smtClean="0">
                <a:latin typeface="Candara" panose="020E0502030303020204" pitchFamily="34" charset="0"/>
              </a:rPr>
              <a:t>i </a:t>
            </a:r>
            <a:r>
              <a:rPr lang="pl-PL" sz="4000" dirty="0">
                <a:latin typeface="Candara" panose="020E0502030303020204" pitchFamily="34" charset="0"/>
              </a:rPr>
              <a:t>zdolność do empatii.  Skłania do refleksji nad tym, co słuszne, a co nie, co dobre, a co złe. </a:t>
            </a:r>
            <a:endParaRPr lang="pl-PL" sz="4000" dirty="0" smtClean="0">
              <a:latin typeface="Candara" panose="020E0502030303020204" pitchFamily="34" charset="0"/>
            </a:endParaRPr>
          </a:p>
          <a:p>
            <a:pPr marL="0" indent="0" algn="just">
              <a:buNone/>
            </a:pPr>
            <a:r>
              <a:rPr lang="pl-PL" sz="4000" dirty="0" smtClean="0">
                <a:latin typeface="Candara" panose="020E0502030303020204" pitchFamily="34" charset="0"/>
              </a:rPr>
              <a:t>Kształtuje charakter.</a:t>
            </a:r>
            <a:endParaRPr lang="pl-PL" sz="4000" dirty="0">
              <a:latin typeface="Candara" panose="020E0502030303020204" pitchFamily="34" charset="0"/>
            </a:endParaRPr>
          </a:p>
        </p:txBody>
      </p:sp>
      <p:pic>
        <p:nvPicPr>
          <p:cNvPr id="5" name="Picture 2" descr="http://www.e3va.org/wp-content/uploads/2013/11/boy-and-girl-read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212976"/>
            <a:ext cx="4703207" cy="313547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578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467544" y="980728"/>
            <a:ext cx="8229600" cy="470916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4000" dirty="0">
                <a:latin typeface="Candara" panose="020E0502030303020204" pitchFamily="34" charset="0"/>
              </a:rPr>
              <a:t>Książka jest częścią naszego dziedzictwa kulturowego. Dzięki niej mamy wspólne doświadczenia </a:t>
            </a:r>
            <a:r>
              <a:rPr lang="pl-PL" sz="4000" dirty="0" smtClean="0">
                <a:latin typeface="Candara" panose="020E0502030303020204" pitchFamily="34" charset="0"/>
              </a:rPr>
              <a:t/>
            </a:r>
            <a:br>
              <a:rPr lang="pl-PL" sz="4000" dirty="0" smtClean="0">
                <a:latin typeface="Candara" panose="020E0502030303020204" pitchFamily="34" charset="0"/>
              </a:rPr>
            </a:br>
            <a:r>
              <a:rPr lang="pl-PL" sz="4000" dirty="0" smtClean="0">
                <a:latin typeface="Candara" panose="020E0502030303020204" pitchFamily="34" charset="0"/>
              </a:rPr>
              <a:t>i </a:t>
            </a:r>
            <a:r>
              <a:rPr lang="pl-PL" sz="4000" dirty="0">
                <a:latin typeface="Candara" panose="020E0502030303020204" pitchFamily="34" charset="0"/>
              </a:rPr>
              <a:t>punkty odniesienia.</a:t>
            </a:r>
          </a:p>
        </p:txBody>
      </p:sp>
      <p:pic>
        <p:nvPicPr>
          <p:cNvPr id="1030" name="Picture 6" descr="http://www.research-in-germany.org/mediaObject/en/Discover-Germany/Woman_in_a_german_library_Eric-Lichtenscheidt_DAAD/original/Woman_in_a_german_library_Eric+Lichtenscheidt_DA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7" y="3559486"/>
            <a:ext cx="4583167" cy="305544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489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720080"/>
          </a:xfrm>
        </p:spPr>
        <p:txBody>
          <a:bodyPr>
            <a:normAutofit/>
          </a:bodyPr>
          <a:lstStyle/>
          <a:p>
            <a:r>
              <a:rPr lang="pl-PL" dirty="0" smtClean="0">
                <a:latin typeface="Candara" panose="020E0502030303020204" pitchFamily="34" charset="0"/>
              </a:rPr>
              <a:t>Z Czytaniem wiąże się</a:t>
            </a:r>
            <a:endParaRPr lang="pl-PL" dirty="0">
              <a:latin typeface="Candara" panose="020E050203030302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467544" y="1556792"/>
            <a:ext cx="8229600" cy="3728432"/>
          </a:xfrm>
        </p:spPr>
        <p:txBody>
          <a:bodyPr>
            <a:normAutofit/>
          </a:bodyPr>
          <a:lstStyle/>
          <a:p>
            <a:r>
              <a:rPr lang="pl-PL" sz="3600" dirty="0" smtClean="0">
                <a:latin typeface="Candara" panose="020E0502030303020204" pitchFamily="34" charset="0"/>
              </a:rPr>
              <a:t>przyjemność słuchania</a:t>
            </a:r>
          </a:p>
          <a:p>
            <a:r>
              <a:rPr lang="pl-PL" sz="3600" dirty="0" smtClean="0">
                <a:latin typeface="Candara" panose="020E0502030303020204" pitchFamily="34" charset="0"/>
              </a:rPr>
              <a:t>przyjemność przeżywania emocji </a:t>
            </a:r>
          </a:p>
          <a:p>
            <a:r>
              <a:rPr lang="pl-PL" sz="3600" dirty="0" smtClean="0">
                <a:latin typeface="Candara" panose="020E0502030303020204" pitchFamily="34" charset="0"/>
              </a:rPr>
              <a:t>przyjemność poznawania</a:t>
            </a:r>
          </a:p>
          <a:p>
            <a:r>
              <a:rPr lang="pl-PL" sz="3600" dirty="0" smtClean="0">
                <a:latin typeface="Candara" panose="020E0502030303020204" pitchFamily="34" charset="0"/>
              </a:rPr>
              <a:t>przyjemność marzenia</a:t>
            </a:r>
            <a:endParaRPr lang="pl-PL" sz="3600" dirty="0">
              <a:latin typeface="Candara" panose="020E0502030303020204" pitchFamily="34" charset="0"/>
            </a:endParaRPr>
          </a:p>
        </p:txBody>
      </p:sp>
      <p:pic>
        <p:nvPicPr>
          <p:cNvPr id="5" name="Obraz 4" descr="Znalezione obrazy dla zapytania readi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573016"/>
            <a:ext cx="3250947" cy="24766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134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Segoe Print" panose="02000600000000000000" pitchFamily="2" charset="0"/>
              </a:rPr>
              <a:t>Czytajmy dzieciom bo warto!</a:t>
            </a:r>
          </a:p>
        </p:txBody>
      </p:sp>
      <p:pic>
        <p:nvPicPr>
          <p:cNvPr id="3" name="Obraz 2" descr="Znalezione obrazy dla zapytania reading for childr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045" y="1628800"/>
            <a:ext cx="6419299" cy="40851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0373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395536" y="404664"/>
            <a:ext cx="8229600" cy="5760640"/>
          </a:xfrm>
        </p:spPr>
        <p:txBody>
          <a:bodyPr>
            <a:normAutofit fontScale="40000" lnSpcReduction="20000"/>
          </a:bodyPr>
          <a:lstStyle/>
          <a:p>
            <a:pPr algn="just"/>
            <a:r>
              <a:rPr lang="pl-PL" sz="6400" dirty="0" smtClean="0">
                <a:latin typeface="Candara" panose="020E0502030303020204" pitchFamily="34" charset="0"/>
              </a:rPr>
              <a:t>Wybierzcie taki </a:t>
            </a:r>
            <a:r>
              <a:rPr lang="pl-PL" sz="6400" dirty="0">
                <a:latin typeface="Candara" panose="020E0502030303020204" pitchFamily="34" charset="0"/>
              </a:rPr>
              <a:t>czas w ciągu dnia, </a:t>
            </a:r>
            <a:r>
              <a:rPr lang="pl-PL" sz="6400" dirty="0" smtClean="0">
                <a:latin typeface="Candara" panose="020E0502030303020204" pitchFamily="34" charset="0"/>
              </a:rPr>
              <a:t>który </a:t>
            </a:r>
            <a:r>
              <a:rPr lang="pl-PL" sz="6400" dirty="0">
                <a:latin typeface="Candara" panose="020E0502030303020204" pitchFamily="34" charset="0"/>
              </a:rPr>
              <a:t>będziecie mogli </a:t>
            </a:r>
            <a:r>
              <a:rPr lang="pl-PL" sz="6400" dirty="0" smtClean="0">
                <a:latin typeface="Candara" panose="020E0502030303020204" pitchFamily="34" charset="0"/>
              </a:rPr>
              <a:t>swobodnie </a:t>
            </a:r>
            <a:r>
              <a:rPr lang="pl-PL" sz="6400" dirty="0">
                <a:latin typeface="Candara" panose="020E0502030303020204" pitchFamily="34" charset="0"/>
              </a:rPr>
              <a:t>poświęcić na wspólne czytanie</a:t>
            </a:r>
            <a:r>
              <a:rPr lang="pl-PL" sz="6400" dirty="0" smtClean="0">
                <a:latin typeface="Candara" panose="020E0502030303020204" pitchFamily="34" charset="0"/>
              </a:rPr>
              <a:t>.</a:t>
            </a:r>
          </a:p>
          <a:p>
            <a:pPr algn="just"/>
            <a:r>
              <a:rPr lang="pl-PL" sz="6400" dirty="0">
                <a:latin typeface="Candara" panose="020E0502030303020204" pitchFamily="34" charset="0"/>
              </a:rPr>
              <a:t>G</a:t>
            </a:r>
            <a:r>
              <a:rPr lang="pl-PL" sz="6400" dirty="0" smtClean="0">
                <a:latin typeface="Candara" panose="020E0502030303020204" pitchFamily="34" charset="0"/>
              </a:rPr>
              <a:t>dy dziecko nauczy się już czytać samodzielnie, nie porzucajcie zwyczaju wspólnego, głośnego czytania.  </a:t>
            </a:r>
          </a:p>
          <a:p>
            <a:pPr algn="just"/>
            <a:r>
              <a:rPr lang="pl-PL" sz="6400" dirty="0">
                <a:latin typeface="Candara" panose="020E0502030303020204" pitchFamily="34" charset="0"/>
              </a:rPr>
              <a:t>Na prośbę dziecka czytajcie te same książki wielokrotnie. </a:t>
            </a:r>
          </a:p>
          <a:p>
            <a:pPr algn="just"/>
            <a:r>
              <a:rPr lang="pl-PL" sz="6400" dirty="0">
                <a:latin typeface="Candara" panose="020E0502030303020204" pitchFamily="34" charset="0"/>
              </a:rPr>
              <a:t>Wybierajcie książki, które będą interesujące zarówno dla dziecka, jak i dla Was, w miarę możliwości </a:t>
            </a:r>
            <a:r>
              <a:rPr lang="pl-PL" sz="6400" dirty="0" smtClean="0">
                <a:latin typeface="Candara" panose="020E0502030303020204" pitchFamily="34" charset="0"/>
              </a:rPr>
              <a:t/>
            </a:r>
            <a:br>
              <a:rPr lang="pl-PL" sz="6400" dirty="0" smtClean="0">
                <a:latin typeface="Candara" panose="020E0502030303020204" pitchFamily="34" charset="0"/>
              </a:rPr>
            </a:br>
            <a:r>
              <a:rPr lang="pl-PL" sz="6400" dirty="0" smtClean="0">
                <a:latin typeface="Candara" panose="020E0502030303020204" pitchFamily="34" charset="0"/>
              </a:rPr>
              <a:t>z </a:t>
            </a:r>
            <a:r>
              <a:rPr lang="pl-PL" sz="6400" dirty="0">
                <a:latin typeface="Candara" panose="020E0502030303020204" pitchFamily="34" charset="0"/>
              </a:rPr>
              <a:t>dobrymi ilustracjami.</a:t>
            </a:r>
          </a:p>
          <a:p>
            <a:pPr algn="just"/>
            <a:r>
              <a:rPr lang="pl-PL" sz="6400" dirty="0">
                <a:latin typeface="Candara" panose="020E0502030303020204" pitchFamily="34" charset="0"/>
              </a:rPr>
              <a:t>Czytajcie stare, klasyczne baśnie. One </a:t>
            </a:r>
            <a:r>
              <a:rPr lang="pl-PL" sz="6400" dirty="0" smtClean="0">
                <a:latin typeface="Candara" panose="020E0502030303020204" pitchFamily="34" charset="0"/>
              </a:rPr>
              <a:t>przekazują prawdę o </a:t>
            </a:r>
            <a:r>
              <a:rPr lang="pl-PL" sz="6400" dirty="0">
                <a:latin typeface="Candara" panose="020E0502030303020204" pitchFamily="34" charset="0"/>
              </a:rPr>
              <a:t>człowieku.</a:t>
            </a:r>
          </a:p>
          <a:p>
            <a:pPr algn="just"/>
            <a:r>
              <a:rPr lang="pl-PL" sz="6400" dirty="0">
                <a:latin typeface="Candara" panose="020E0502030303020204" pitchFamily="34" charset="0"/>
              </a:rPr>
              <a:t>Bajki, opowieści fantastyczne rozwijają myślenie abstrakcyjne.</a:t>
            </a:r>
            <a:endParaRPr lang="pl-PL" sz="6400" dirty="0" smtClean="0">
              <a:latin typeface="Candara" panose="020E0502030303020204" pitchFamily="34" charset="0"/>
            </a:endParaRPr>
          </a:p>
          <a:p>
            <a:endParaRPr lang="pl-PL" sz="2000" dirty="0">
              <a:latin typeface="Candara" panose="020E0502030303020204" pitchFamily="34" charset="0"/>
            </a:endParaRPr>
          </a:p>
          <a:p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415289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467544" y="404664"/>
            <a:ext cx="8229600" cy="4752528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endParaRPr lang="pl-PL" sz="1000" dirty="0"/>
          </a:p>
          <a:p>
            <a:pPr algn="just"/>
            <a:r>
              <a:rPr lang="pl-PL" sz="3400" dirty="0">
                <a:latin typeface="Candara" panose="020E0502030303020204" pitchFamily="34" charset="0"/>
              </a:rPr>
              <a:t>Wygospodarujcie miejsce na małą biblioteczkę dla dziecka choćby półkę, z której będzie mogło swobodnie wyciągać książki dla siebie.</a:t>
            </a:r>
          </a:p>
          <a:p>
            <a:pPr algn="just"/>
            <a:r>
              <a:rPr lang="pl-PL" sz="3400" dirty="0">
                <a:latin typeface="Candara" panose="020E0502030303020204" pitchFamily="34" charset="0"/>
              </a:rPr>
              <a:t>Wybierzcie się razem z dzieckiem do szkolnej biblioteki </a:t>
            </a:r>
            <a:r>
              <a:rPr lang="pl-PL" sz="3400" dirty="0" smtClean="0">
                <a:latin typeface="Candara" panose="020E0502030303020204" pitchFamily="34" charset="0"/>
              </a:rPr>
              <a:t>i </a:t>
            </a:r>
            <a:r>
              <a:rPr lang="pl-PL" sz="3400" dirty="0">
                <a:latin typeface="Candara" panose="020E0502030303020204" pitchFamily="34" charset="0"/>
              </a:rPr>
              <a:t>zachęcajcie je do wypożyczania nie tylko lektur, ale także innych książek, które go zainteresują.</a:t>
            </a:r>
          </a:p>
          <a:p>
            <a:pPr algn="just"/>
            <a:r>
              <a:rPr lang="pl-PL" sz="3400" dirty="0">
                <a:latin typeface="Candara" panose="020E0502030303020204" pitchFamily="34" charset="0"/>
              </a:rPr>
              <a:t>Idźcie wspólnie do najbliższej biblioteki publicznej, która może okazać się skarbnicą ciekawych </a:t>
            </a:r>
            <a:r>
              <a:rPr lang="pl-PL" sz="3400" dirty="0" smtClean="0">
                <a:latin typeface="Candara" panose="020E0502030303020204" pitchFamily="34" charset="0"/>
              </a:rPr>
              <a:t>publikacji </a:t>
            </a:r>
            <a:r>
              <a:rPr lang="pl-PL" sz="3400" dirty="0">
                <a:latin typeface="Candara" panose="020E0502030303020204" pitchFamily="34" charset="0"/>
              </a:rPr>
              <a:t>zarówno dla dzieci jak i dla Was samych. </a:t>
            </a:r>
          </a:p>
          <a:p>
            <a:pPr algn="just"/>
            <a:r>
              <a:rPr lang="pl-PL" sz="3400" b="1" dirty="0">
                <a:latin typeface="Candara" panose="020E0502030303020204" pitchFamily="34" charset="0"/>
              </a:rPr>
              <a:t>Jeśli dziecko będzie widziało Was czytających, </a:t>
            </a:r>
            <a:r>
              <a:rPr lang="pl-PL" sz="3400" b="1" dirty="0" smtClean="0">
                <a:latin typeface="Candara" panose="020E0502030303020204" pitchFamily="34" charset="0"/>
              </a:rPr>
              <a:t/>
            </a:r>
            <a:br>
              <a:rPr lang="pl-PL" sz="3400" b="1" dirty="0" smtClean="0">
                <a:latin typeface="Candara" panose="020E0502030303020204" pitchFamily="34" charset="0"/>
              </a:rPr>
            </a:br>
            <a:r>
              <a:rPr lang="pl-PL" sz="3400" b="1" dirty="0" smtClean="0">
                <a:latin typeface="Candara" panose="020E0502030303020204" pitchFamily="34" charset="0"/>
              </a:rPr>
              <a:t>ta </a:t>
            </a:r>
            <a:r>
              <a:rPr lang="pl-PL" sz="3400" b="1" dirty="0">
                <a:latin typeface="Candara" panose="020E0502030303020204" pitchFamily="34" charset="0"/>
              </a:rPr>
              <a:t>czynność stanie się dla niego czymś naturalnym.</a:t>
            </a:r>
          </a:p>
          <a:p>
            <a:endParaRPr lang="pl-PL" sz="3400" dirty="0" smtClean="0">
              <a:latin typeface="Candara" panose="020E0502030303020204" pitchFamily="34" charset="0"/>
            </a:endParaRPr>
          </a:p>
          <a:p>
            <a:endParaRPr lang="pl-PL" sz="2000" dirty="0">
              <a:latin typeface="Candara" panose="020E0502030303020204" pitchFamily="34" charset="0"/>
            </a:endParaRPr>
          </a:p>
          <a:p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427677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muzeumpinczow.pl/wp-content/uploads/2015/01/Ba%C5%9Bnie-sca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51" y="260648"/>
            <a:ext cx="2979676" cy="410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Znalezione obrazy dla zapytania Ba&amp;sacute;nie / Jakub i Wilhelm Grim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874" y="692695"/>
            <a:ext cx="3240014" cy="460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Znalezione obrazy dla zapytania Ba&amp;sacute;nie i legendy polskie il. Miros&amp;lstrok;aw Tokarczyk ; [wybór El&amp;zdot;bieta Brzoza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165860"/>
            <a:ext cx="3384376" cy="461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0176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827584" y="548680"/>
            <a:ext cx="7632848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latin typeface="Candara" panose="020E0502030303020204" pitchFamily="34" charset="0"/>
              </a:rPr>
              <a:t>Biblioterapia </a:t>
            </a:r>
            <a:r>
              <a:rPr lang="pl-PL" sz="2000" dirty="0" smtClean="0">
                <a:latin typeface="Candara" panose="020E0502030303020204" pitchFamily="34" charset="0"/>
              </a:rPr>
              <a:t> polega na wykorzystaniu terapeutycznych wartości literatury. </a:t>
            </a:r>
          </a:p>
          <a:p>
            <a:r>
              <a:rPr lang="pl-PL" sz="2000" dirty="0" smtClean="0">
                <a:latin typeface="Candara" panose="020E0502030303020204" pitchFamily="34" charset="0"/>
              </a:rPr>
              <a:t>Jako </a:t>
            </a:r>
            <a:r>
              <a:rPr lang="pl-PL" sz="2000" dirty="0">
                <a:latin typeface="Candara" panose="020E0502030303020204" pitchFamily="34" charset="0"/>
              </a:rPr>
              <a:t>forma psychicznego wsparcia już od wielu lat ma zastosowanie w psychoterapii. P</a:t>
            </a:r>
            <a:r>
              <a:rPr lang="pl-PL" sz="2000" dirty="0" smtClean="0">
                <a:latin typeface="Candara" panose="020E0502030303020204" pitchFamily="34" charset="0"/>
              </a:rPr>
              <a:t>oleca się ją ludziom mającym </a:t>
            </a:r>
            <a:r>
              <a:rPr lang="pl-PL" sz="2000" dirty="0">
                <a:latin typeface="Candara" panose="020E0502030303020204" pitchFamily="34" charset="0"/>
              </a:rPr>
              <a:t>osobiste problemy </a:t>
            </a:r>
            <a:r>
              <a:rPr lang="pl-PL" sz="2000" dirty="0" smtClean="0">
                <a:latin typeface="Candara" panose="020E0502030303020204" pitchFamily="34" charset="0"/>
              </a:rPr>
              <a:t/>
            </a:r>
            <a:br>
              <a:rPr lang="pl-PL" sz="2000" dirty="0" smtClean="0">
                <a:latin typeface="Candara" panose="020E0502030303020204" pitchFamily="34" charset="0"/>
              </a:rPr>
            </a:br>
            <a:r>
              <a:rPr lang="pl-PL" sz="2000" dirty="0" smtClean="0">
                <a:latin typeface="Candara" panose="020E0502030303020204" pitchFamily="34" charset="0"/>
              </a:rPr>
              <a:t>i </a:t>
            </a:r>
            <a:r>
              <a:rPr lang="pl-PL" sz="2000" dirty="0" smtClean="0">
                <a:latin typeface="Candara" panose="020E0502030303020204" pitchFamily="34" charset="0"/>
              </a:rPr>
              <a:t>przeżywającym </a:t>
            </a:r>
            <a:r>
              <a:rPr lang="pl-PL" sz="2000" dirty="0">
                <a:latin typeface="Candara" panose="020E0502030303020204" pitchFamily="34" charset="0"/>
              </a:rPr>
              <a:t>różnego rodzaju lęki. </a:t>
            </a:r>
            <a:endParaRPr lang="pl-PL" sz="2000" dirty="0" smtClean="0">
              <a:latin typeface="Candara" panose="020E0502030303020204" pitchFamily="34" charset="0"/>
            </a:endParaRPr>
          </a:p>
          <a:p>
            <a:endParaRPr lang="pl-PL" sz="2000" dirty="0">
              <a:latin typeface="Candara" panose="020E0502030303020204" pitchFamily="34" charset="0"/>
            </a:endParaRPr>
          </a:p>
          <a:p>
            <a:r>
              <a:rPr lang="pl-PL" sz="2000" dirty="0" smtClean="0">
                <a:latin typeface="Candara" panose="020E0502030303020204" pitchFamily="34" charset="0"/>
              </a:rPr>
              <a:t>Odpowiednio dobrana lektura </a:t>
            </a:r>
            <a:r>
              <a:rPr lang="pl-PL" sz="2000" dirty="0">
                <a:latin typeface="Candara" panose="020E0502030303020204" pitchFamily="34" charset="0"/>
              </a:rPr>
              <a:t>daje szansę oderwania się od smutnej rzeczywistości. Pomaga zrozumieć siebie i innych ludzi. Może stać się punktem wyjścia do rozważań nad własną sytuacją życiową, nad sposobem pomocy samemu sobie i drugiemu </a:t>
            </a:r>
            <a:r>
              <a:rPr lang="pl-PL" sz="2000" dirty="0" smtClean="0">
                <a:latin typeface="Candara" panose="020E0502030303020204" pitchFamily="34" charset="0"/>
              </a:rPr>
              <a:t>człowiekowi.</a:t>
            </a:r>
            <a:endParaRPr lang="pl-PL" sz="2000" dirty="0">
              <a:latin typeface="Candara" panose="020E0502030303020204" pitchFamily="34" charset="0"/>
            </a:endParaRPr>
          </a:p>
          <a:p>
            <a:endParaRPr lang="pl-PL" dirty="0"/>
          </a:p>
        </p:txBody>
      </p:sp>
      <p:pic>
        <p:nvPicPr>
          <p:cNvPr id="3" name="Obraz 2" descr="Znalezione obrazy dla zapytania book and stethoscop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789040"/>
            <a:ext cx="5432891" cy="18849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485226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4139952" y="764704"/>
            <a:ext cx="486003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200" dirty="0" err="1">
                <a:latin typeface="Candara" panose="020E0502030303020204" pitchFamily="34" charset="0"/>
              </a:rPr>
              <a:t>Bajkoterapia</a:t>
            </a:r>
            <a:r>
              <a:rPr lang="pl-PL" sz="3200" dirty="0">
                <a:latin typeface="Candara" panose="020E0502030303020204" pitchFamily="34" charset="0"/>
              </a:rPr>
              <a:t> stanowi odłam biblioterapii </a:t>
            </a:r>
            <a:r>
              <a:rPr lang="pl-PL" sz="3200" dirty="0" smtClean="0">
                <a:latin typeface="Candara" panose="020E0502030303020204" pitchFamily="34" charset="0"/>
              </a:rPr>
              <a:t/>
            </a:r>
            <a:br>
              <a:rPr lang="pl-PL" sz="3200" dirty="0" smtClean="0">
                <a:latin typeface="Candara" panose="020E0502030303020204" pitchFamily="34" charset="0"/>
              </a:rPr>
            </a:br>
            <a:r>
              <a:rPr lang="pl-PL" sz="3200" dirty="0" smtClean="0">
                <a:latin typeface="Candara" panose="020E0502030303020204" pitchFamily="34" charset="0"/>
              </a:rPr>
              <a:t>i </a:t>
            </a:r>
            <a:r>
              <a:rPr lang="pl-PL" sz="3200" dirty="0">
                <a:latin typeface="Candara" panose="020E0502030303020204" pitchFamily="34" charset="0"/>
              </a:rPr>
              <a:t>polega </a:t>
            </a:r>
            <a:r>
              <a:rPr lang="pl-PL" sz="3200" dirty="0" smtClean="0">
                <a:latin typeface="Candara" panose="020E0502030303020204" pitchFamily="34" charset="0"/>
              </a:rPr>
              <a:t/>
            </a:r>
            <a:br>
              <a:rPr lang="pl-PL" sz="3200" dirty="0" smtClean="0">
                <a:latin typeface="Candara" panose="020E0502030303020204" pitchFamily="34" charset="0"/>
              </a:rPr>
            </a:br>
            <a:r>
              <a:rPr lang="pl-PL" sz="3200" dirty="0" smtClean="0">
                <a:latin typeface="Candara" panose="020E0502030303020204" pitchFamily="34" charset="0"/>
              </a:rPr>
              <a:t>na </a:t>
            </a:r>
            <a:r>
              <a:rPr lang="pl-PL" sz="3200" dirty="0">
                <a:latin typeface="Candara" panose="020E0502030303020204" pitchFamily="34" charset="0"/>
              </a:rPr>
              <a:t>wykorzystywaniu </a:t>
            </a:r>
            <a:r>
              <a:rPr lang="pl-PL" sz="3200" dirty="0" smtClean="0">
                <a:latin typeface="Candara" panose="020E0502030303020204" pitchFamily="34" charset="0"/>
              </a:rPr>
              <a:t/>
            </a:r>
            <a:br>
              <a:rPr lang="pl-PL" sz="3200" dirty="0" smtClean="0">
                <a:latin typeface="Candara" panose="020E0502030303020204" pitchFamily="34" charset="0"/>
              </a:rPr>
            </a:br>
            <a:r>
              <a:rPr lang="pl-PL" sz="3200" dirty="0" smtClean="0">
                <a:latin typeface="Candara" panose="020E0502030303020204" pitchFamily="34" charset="0"/>
              </a:rPr>
              <a:t>bajek </a:t>
            </a:r>
            <a:r>
              <a:rPr lang="pl-PL" sz="3200" dirty="0">
                <a:latin typeface="Candara" panose="020E0502030303020204" pitchFamily="34" charset="0"/>
              </a:rPr>
              <a:t>i baśni </a:t>
            </a:r>
            <a:r>
              <a:rPr lang="pl-PL" sz="3200" dirty="0" smtClean="0">
                <a:latin typeface="Candara" panose="020E0502030303020204" pitchFamily="34" charset="0"/>
              </a:rPr>
              <a:t/>
            </a:r>
            <a:br>
              <a:rPr lang="pl-PL" sz="3200" dirty="0" smtClean="0">
                <a:latin typeface="Candara" panose="020E0502030303020204" pitchFamily="34" charset="0"/>
              </a:rPr>
            </a:br>
            <a:r>
              <a:rPr lang="pl-PL" sz="3200" dirty="0" smtClean="0">
                <a:latin typeface="Candara" panose="020E0502030303020204" pitchFamily="34" charset="0"/>
              </a:rPr>
              <a:t>w celach terapeutycznych</a:t>
            </a:r>
            <a:r>
              <a:rPr lang="pl-PL" sz="3200" dirty="0">
                <a:latin typeface="Candara" panose="020E0502030303020204" pitchFamily="34" charset="0"/>
              </a:rPr>
              <a:t>, edukacyjnych </a:t>
            </a:r>
            <a:r>
              <a:rPr lang="pl-PL" sz="3200" dirty="0" smtClean="0">
                <a:latin typeface="Candara" panose="020E0502030303020204" pitchFamily="34" charset="0"/>
              </a:rPr>
              <a:t/>
            </a:r>
            <a:br>
              <a:rPr lang="pl-PL" sz="3200" dirty="0" smtClean="0">
                <a:latin typeface="Candara" panose="020E0502030303020204" pitchFamily="34" charset="0"/>
              </a:rPr>
            </a:br>
            <a:r>
              <a:rPr lang="pl-PL" sz="3200" dirty="0" smtClean="0">
                <a:latin typeface="Candara" panose="020E0502030303020204" pitchFamily="34" charset="0"/>
              </a:rPr>
              <a:t>czy </a:t>
            </a:r>
            <a:r>
              <a:rPr lang="pl-PL" sz="3200" dirty="0">
                <a:latin typeface="Candara" panose="020E0502030303020204" pitchFamily="34" charset="0"/>
              </a:rPr>
              <a:t>relaksacyjnych.</a:t>
            </a:r>
          </a:p>
        </p:txBody>
      </p:sp>
      <p:pic>
        <p:nvPicPr>
          <p:cNvPr id="6" name="Picture 6" descr="Znalezione obrazy dla zapytania little Red Riding Hoo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3781425" cy="465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542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1" y="116632"/>
            <a:ext cx="8846815" cy="6552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733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251520" y="4077072"/>
            <a:ext cx="8733656" cy="144824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pl-PL" dirty="0" smtClean="0">
              <a:latin typeface="Candara" panose="020E0502030303020204" pitchFamily="34" charset="0"/>
            </a:endParaRPr>
          </a:p>
          <a:p>
            <a:pPr marL="0" indent="0" algn="just">
              <a:buNone/>
            </a:pPr>
            <a:r>
              <a:rPr lang="pl-PL" sz="3000" dirty="0" smtClean="0">
                <a:latin typeface="Candara" panose="020E0502030303020204" pitchFamily="34" charset="0"/>
              </a:rPr>
              <a:t>Czytanie to świetne ćwiczenie dla naszego mózgu.</a:t>
            </a:r>
            <a:endParaRPr lang="pl-PL" sz="3000" dirty="0">
              <a:latin typeface="Candara" panose="020E0502030303020204" pitchFamily="34" charset="0"/>
            </a:endParaRPr>
          </a:p>
        </p:txBody>
      </p:sp>
      <p:pic>
        <p:nvPicPr>
          <p:cNvPr id="4" name="Obraz 3" descr="Znalezione obrazy dla zapytania &amp;cacute;wicz&amp;aogon;cy móz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569" l="4167" r="95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5004048" cy="371703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ole tekstowe 1"/>
          <p:cNvSpPr txBox="1"/>
          <p:nvPr/>
        </p:nvSpPr>
        <p:spPr>
          <a:xfrm>
            <a:off x="4716016" y="908720"/>
            <a:ext cx="41764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latin typeface="Candara" panose="020E0502030303020204" pitchFamily="34" charset="0"/>
              </a:rPr>
              <a:t>Czytanie, to nie tylko przyjemność, </a:t>
            </a:r>
            <a:r>
              <a:rPr lang="pl-PL" sz="2800" dirty="0" smtClean="0">
                <a:latin typeface="Candara" panose="020E0502030303020204" pitchFamily="34" charset="0"/>
              </a:rPr>
              <a:t/>
            </a:r>
            <a:br>
              <a:rPr lang="pl-PL" sz="2800" dirty="0" smtClean="0">
                <a:latin typeface="Candara" panose="020E0502030303020204" pitchFamily="34" charset="0"/>
              </a:rPr>
            </a:br>
            <a:r>
              <a:rPr lang="pl-PL" sz="2800" dirty="0" smtClean="0">
                <a:latin typeface="Candara" panose="020E0502030303020204" pitchFamily="34" charset="0"/>
              </a:rPr>
              <a:t>zdobywanie  </a:t>
            </a:r>
            <a:r>
              <a:rPr lang="pl-PL" sz="2800" dirty="0">
                <a:latin typeface="Candara" panose="020E0502030303020204" pitchFamily="34" charset="0"/>
              </a:rPr>
              <a:t>wiedzy </a:t>
            </a:r>
            <a:r>
              <a:rPr lang="pl-PL" sz="2800" dirty="0" smtClean="0">
                <a:latin typeface="Candara" panose="020E0502030303020204" pitchFamily="34" charset="0"/>
              </a:rPr>
              <a:t>czy</a:t>
            </a:r>
            <a:r>
              <a:rPr lang="pl-PL" sz="2800" dirty="0">
                <a:latin typeface="Candara" panose="020E0502030303020204" pitchFamily="34" charset="0"/>
              </a:rPr>
              <a:t> kształtowanie wrażliwości. </a:t>
            </a:r>
          </a:p>
          <a:p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20744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Znalezione obrazy dla zapytania ksi&amp;aogon;&amp;zdot;ka i bajkoterapia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2664296" cy="3672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Znalezione obrazy dla zapytania Biblioterapia i bajkoterapia : rola literatury w procesie zmiany rozumienia &amp;sacute;wiata spo&amp;lstrok;ecznego i siebie Maria Molicka.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378" y="1342898"/>
            <a:ext cx="3006522" cy="3903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3"/>
          <p:cNvPicPr/>
          <p:nvPr/>
        </p:nvPicPr>
        <p:blipFill>
          <a:blip r:embed="rId4"/>
          <a:stretch>
            <a:fillRect/>
          </a:stretch>
        </p:blipFill>
        <p:spPr>
          <a:xfrm>
            <a:off x="5940150" y="476672"/>
            <a:ext cx="2880321" cy="405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15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Znalezione obrazy dla zapytania ksi&amp;aogon;&amp;zdot;ka i bajkoterapia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2212"/>
            <a:ext cx="2664296" cy="3861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Znalezione obrazy dla zapytania ksi&amp;aogon;&amp;zdot;ka i bajkoterapi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268760"/>
            <a:ext cx="2808312" cy="3888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3" descr="Znalezione obrazy dla zapytania Bajki terapeutyczne na dobry dzie&amp;nacute; i jeszcze lepsze jutro : poradnik terapeutyczny pozytywnego my&amp;sacute;lenia, dzia&amp;lstrok;ania i odczuwania Barbara Sta&amp;nacute;czuk.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07736"/>
            <a:ext cx="2664296" cy="39552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7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Znalezione obrazy dla zapytania Bajeczne mikstury czyli Bajki psychoterapeutyczne, psychoedukacyjne i relaksacyjne El&amp;zdot;bieta &amp;Sacute;nie&amp;zdot;kowska-Bielak.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57" y="438668"/>
            <a:ext cx="2847088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/>
          <p:cNvPicPr/>
          <p:nvPr/>
        </p:nvPicPr>
        <p:blipFill>
          <a:blip r:embed="rId3"/>
          <a:stretch>
            <a:fillRect/>
          </a:stretch>
        </p:blipFill>
        <p:spPr>
          <a:xfrm>
            <a:off x="3102600" y="1268760"/>
            <a:ext cx="2883499" cy="3888432"/>
          </a:xfrm>
          <a:prstGeom prst="rect">
            <a:avLst/>
          </a:prstGeom>
        </p:spPr>
      </p:pic>
      <p:pic>
        <p:nvPicPr>
          <p:cNvPr id="4" name="Obraz 3" descr="Znalezione obrazy dla zapytania Bezpieczna bajka / Roksana J&amp;eogon;drzejewska-Wróbel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04664"/>
            <a:ext cx="2880320" cy="41764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390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Znalezione obrazy dla zapytania Emocjonalki : bajki psychoterapeutyczne / Ma&amp;lstrok;gorzata Parcheta-Ko&amp;lstrok;oszuk.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3"/>
            <a:ext cx="2520280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Znalezione obrazy dla zapytania Moc jest w nas : bajki terapeutyczne dla dzieci i rodziców pod red. Kamili Zdanowicz-Kucharczyk.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203" y="980728"/>
            <a:ext cx="2972941" cy="4464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3" descr="Znalezione obrazy dla zapytania Zaczarowane bajki, które lecz&amp;aogon; dla dzieci i doros&amp;lstrok;ych Anna Koz&amp;lstrok;owska.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105" y="476673"/>
            <a:ext cx="2952328" cy="42484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904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http://www.calapolskaczytadzieciom.pl/ckfinder_pliki/images/wych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851" y="142205"/>
            <a:ext cx="2592288" cy="3888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 descr="http://ecsmedia.pl/c/wychowac-milosnika-ksiazki-czyli-czytelnictwo-i-okolice-b-iext629573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42205"/>
            <a:ext cx="2557598" cy="3788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 descr="https://wydawnictwo.uni.lodz.pl/covers/77e06f0905eb5ffa0f38b229d3c68ed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590245"/>
            <a:ext cx="2582328" cy="3721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564905"/>
            <a:ext cx="2554970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Znalezione obrazy dla zapytania W kr&amp;eogon;gu kultury czytelniczej dzieci i m&amp;lstrok;odzie&amp;zdot;y red. nauk. Mariola Antczak, Agata Walczak-Niewiadomska ; Stowarzyszenie Bibliotekarzy Polskic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590244"/>
            <a:ext cx="2597155" cy="371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016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http://static.dvdmax.pl/martynka-wielka-ksiega-przygod-twarda-gilbert-delahaye-marcel-marlier-ksiAZka_midi_166632_000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7507"/>
            <a:ext cx="2715090" cy="3914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http://www.wyd-literatura.com.pl/foto/warianty/950/600/opowiadania-i-bajki-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042809"/>
            <a:ext cx="2664296" cy="3914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 descr="http://www.swiatksiazki.pl/typo3temp/pics/9f5ccc9c2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042809"/>
            <a:ext cx="2592288" cy="39142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990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http://static5.redcart.pl/templates/images/thumb/9462/432/600/pl/0/templates/images/products/9462/6f4dc0410ace549f07d69e00f82d804d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0208"/>
            <a:ext cx="2596909" cy="3900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http://upolujebooka.pl/_data/offer/000002/00012650/puc__bursztyn_i_goscie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050208"/>
            <a:ext cx="2592288" cy="3900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http://cdn.virtualo.pl/media_images/large/114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938837"/>
            <a:ext cx="3369975" cy="2991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28820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http://wolnelektury.pl/media/book/cover/tajemniczy-ogrod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53" y="947669"/>
            <a:ext cx="2736304" cy="3959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 descr="http://oto-kiosk.nextore.pl/upload/publisher/Muza/audio/public/Hobbit-audio-cov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908720"/>
            <a:ext cx="2673388" cy="4103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az 6" descr="http://static.dvdmax.pl/opowiesci-z-narnii-lew-czarownica-i-stara-szafa-c-s-lewis-zdjecia-z-filmu-ksiazka_midi_65097_000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908720"/>
            <a:ext cx="2520280" cy="3990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051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ambelucja.pl/images/products/zoom/Maly-Ksiaze-6333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3" y="1224935"/>
            <a:ext cx="2690662" cy="387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 descr="https://salonposnania.files.wordpress.com/2012/04/magiczne_drzewo_olbrzym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301" y="1210617"/>
            <a:ext cx="2664296" cy="3876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Znalezione obrazy dla zapytania ten i tamten las ksiaz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597" y="1210617"/>
            <a:ext cx="3834317" cy="389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90635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http://static2.intelimedia.pl/sub/Wladca-Pierscieni-Druzyna-Pierscienia-_bn19988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764704"/>
            <a:ext cx="2736304" cy="424847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AutoShape 4" descr="Znalezione obrazy dla zapytania pilipiuk norweski dzienni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>
              <a:solidFill>
                <a:prstClr val="white"/>
              </a:solidFill>
            </a:endParaRPr>
          </a:p>
        </p:txBody>
      </p:sp>
      <p:sp>
        <p:nvSpPr>
          <p:cNvPr id="5" name="AutoShape 6" descr="Znalezione obrazy dla zapytania pilipiuk norweski dzienni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>
              <a:solidFill>
                <a:prstClr val="white"/>
              </a:solidFill>
            </a:endParaRPr>
          </a:p>
        </p:txBody>
      </p:sp>
      <p:pic>
        <p:nvPicPr>
          <p:cNvPr id="6" name="Picture 2" descr="Znalezione obrazy dla zapytania terry pratchett stra&amp;zdot; stra&amp;zd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764704"/>
            <a:ext cx="2966427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Znalezione obrazy dla zapytania andrzej pilipiuk ksi&amp;aogon;&amp;zdot;k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764703"/>
            <a:ext cx="2727752" cy="424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841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539552" y="3284984"/>
            <a:ext cx="7924800" cy="3312368"/>
          </a:xfrm>
        </p:spPr>
        <p:txBody>
          <a:bodyPr/>
          <a:lstStyle/>
          <a:p>
            <a:pPr marL="0" indent="0" algn="just">
              <a:buNone/>
            </a:pPr>
            <a:r>
              <a:rPr lang="pl-PL" sz="4000" dirty="0" smtClean="0">
                <a:latin typeface="Candara" panose="020E0502030303020204" pitchFamily="34" charset="0"/>
              </a:rPr>
              <a:t>Czytanie książek </a:t>
            </a:r>
            <a:r>
              <a:rPr lang="pl-PL" sz="4000" dirty="0">
                <a:latin typeface="Candara" panose="020E0502030303020204" pitchFamily="34" charset="0"/>
              </a:rPr>
              <a:t>pomaga nam </a:t>
            </a:r>
            <a:r>
              <a:rPr lang="pl-PL" sz="4000" dirty="0" smtClean="0">
                <a:latin typeface="Candara" panose="020E0502030303020204" pitchFamily="34" charset="0"/>
              </a:rPr>
              <a:t>rozwijać język i wzbogaca słownictwo</a:t>
            </a:r>
            <a:r>
              <a:rPr lang="pl-PL" sz="4000" dirty="0">
                <a:latin typeface="Candara" panose="020E0502030303020204" pitchFamily="34" charset="0"/>
              </a:rPr>
              <a:t>. </a:t>
            </a:r>
            <a:r>
              <a:rPr lang="pl-PL" sz="4000" dirty="0" smtClean="0">
                <a:latin typeface="Candara" panose="020E0502030303020204" pitchFamily="34" charset="0"/>
              </a:rPr>
              <a:t>Uczy wyrażać myśli </a:t>
            </a:r>
            <a:br>
              <a:rPr lang="pl-PL" sz="4000" dirty="0" smtClean="0">
                <a:latin typeface="Candara" panose="020E0502030303020204" pitchFamily="34" charset="0"/>
              </a:rPr>
            </a:br>
            <a:r>
              <a:rPr lang="pl-PL" sz="4000" dirty="0" smtClean="0">
                <a:latin typeface="Candara" panose="020E0502030303020204" pitchFamily="34" charset="0"/>
              </a:rPr>
              <a:t>i </a:t>
            </a:r>
            <a:r>
              <a:rPr lang="pl-PL" sz="4000" dirty="0">
                <a:latin typeface="Candara" panose="020E0502030303020204" pitchFamily="34" charset="0"/>
              </a:rPr>
              <a:t>rozumieć innych. 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 3" descr="Podobny obraz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16632"/>
            <a:ext cx="4464496" cy="31103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3980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Ok&amp;lstrok;adka ksi&amp;aogon;&amp;zdot;ki Kamienie na szanie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65553"/>
            <a:ext cx="2844974" cy="4047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Znalezione obrazy dla zapytania barbara wachowicz ksi&amp;aogon;&amp;zdot;k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965553"/>
            <a:ext cx="2793705" cy="4047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Znalezione obrazy dla zapytania cherezi&amp;nacute;ska korona &amp;sacute;niegu i krw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965552"/>
            <a:ext cx="2624784" cy="404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28738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http://ecsmedia.pl/c/corka-czarownic-b-iext2450475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4053"/>
            <a:ext cx="2727176" cy="4175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8" descr="Znalezione obrazy dla zapytania ma&amp;lstrok;gorzata musierowicz ksi&amp;aogon;&amp;zdot;k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062178"/>
            <a:ext cx="2950006" cy="416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Znalezione obrazy dla zapytania ks jan twardowski ksi&amp;aogon;&amp;zdot;k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035494"/>
            <a:ext cx="2686142" cy="419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8401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Znalezione obrazy dla zapytania ewa nowak ksi&amp;aogon;&amp;zdot;k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14048"/>
            <a:ext cx="2808313" cy="401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Znalezione obrazy dla zapytania kiedy p&amp;lstrok;acz&amp;aogon; &amp;sacute;wierszcze charles mart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251" y="790082"/>
            <a:ext cx="2632659" cy="402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Ok&amp;lstrok;adka ksi&amp;aogon;&amp;zdot;ki Gwiazd naszych wi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764704"/>
            <a:ext cx="2829329" cy="402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45433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331640" y="2132855"/>
            <a:ext cx="65527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dirty="0" smtClean="0">
                <a:latin typeface="Candara" panose="020E0502030303020204" pitchFamily="34" charset="0"/>
              </a:rPr>
              <a:t>Co</a:t>
            </a:r>
            <a:r>
              <a:rPr lang="pl-PL" sz="6000" dirty="0" smtClean="0">
                <a:latin typeface="Candara" panose="020E0502030303020204" pitchFamily="34" charset="0"/>
              </a:rPr>
              <a:t> czytają?</a:t>
            </a:r>
            <a:endParaRPr lang="pl-PL" sz="60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8292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http://2.bp.blogspot.com/-2OCY8ljoJF8/TcJlrzb-mGI/AAAAAAAABag/sj0WhkkspGg/s1600/MullBasniobor-ost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30" y="908720"/>
            <a:ext cx="2808312" cy="4020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http://dziupla.sowa.pl/f/j61m2o8ajrx2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884" y="879822"/>
            <a:ext cx="2808312" cy="4020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3" descr="http://d-nm.ppstatic.pl/kadr/k/r/cf/ba/50dc6b896496c_o,size,933x0,q,70,h,110a8c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733" y="879821"/>
            <a:ext cx="2466873" cy="40206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04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Znalezione obrazy dla zapytania harry potter ksi&amp;aogon;&amp;zdot;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37" y="925791"/>
            <a:ext cx="2821655" cy="422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 descr="http://ecsmedia.pl/c/trylogia-igrzyska-smierci-b-iext27365865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918161"/>
            <a:ext cx="2664296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az 7" descr="http://ecsmedia.pl/c/zwiadowcy-ksiega-1-ruiny-gorlanu-b-iext3915492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913804"/>
            <a:ext cx="2664296" cy="42484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093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052736"/>
            <a:ext cx="2550479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Ok&amp;lstrok;adka ksi&amp;aogon;&amp;zdot;ki Z&amp;lstrok;odziej pioru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65" y="1052736"/>
            <a:ext cx="2744763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Znalezione obrazy dla zapytania Niezgodna Roth V. ksi&amp;aogon;&amp;zdot;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052736"/>
            <a:ext cx="2696251" cy="406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1202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odobny obraz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04" y="908720"/>
            <a:ext cx="2714344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Ok&amp;lstrok;adka ksi&amp;aogon;&amp;zdot;ki Miasto ko&amp;sacute;c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987" y="916845"/>
            <a:ext cx="2884920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Znalezione obrazy dla zapytania andrzej sapkowski ksi&amp;aogon;&amp;zdot;k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916845"/>
            <a:ext cx="2833747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3300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0" name="Picture 14" descr="Znalezione obrazy dla zapytania zawsze przy mnie stój ksi&amp;aogon;&amp;zdot;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966" y="1088583"/>
            <a:ext cx="2879195" cy="4158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Znalezione obrazy dla zapytania nicholas sparks ksi&amp;aogon;&amp;zdot;k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1" y="1076450"/>
            <a:ext cx="2920060" cy="4182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76450"/>
            <a:ext cx="2736304" cy="415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42898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 descr="Znalezione obrazy dla zapytania stephen king ksi&amp;aogon;&amp;zdot;k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32483"/>
            <a:ext cx="2880320" cy="4106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0" descr="Znalezione obrazy dla zapytania wi&amp;eogon;zie&amp;nacute; labiryntu ksi&amp;aogon;&amp;zdot;k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932484"/>
            <a:ext cx="2847364" cy="4106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Znalezione obrazy dla zapytania stephenie meyer zmierzc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932484"/>
            <a:ext cx="2886911" cy="4106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27317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755576" y="3933056"/>
            <a:ext cx="7924800" cy="1368152"/>
          </a:xfrm>
        </p:spPr>
        <p:txBody>
          <a:bodyPr/>
          <a:lstStyle/>
          <a:p>
            <a:pPr marL="0" indent="0" algn="just">
              <a:buNone/>
            </a:pPr>
            <a:r>
              <a:rPr lang="pl-PL" sz="4800" dirty="0" smtClean="0">
                <a:latin typeface="Candara" panose="020E0502030303020204" pitchFamily="34" charset="0"/>
              </a:rPr>
              <a:t>Czytanie ubogaca pisanie</a:t>
            </a:r>
            <a:endParaRPr lang="pl-PL" sz="4800" dirty="0">
              <a:latin typeface="Candara" panose="020E0502030303020204" pitchFamily="34" charset="0"/>
            </a:endParaRPr>
          </a:p>
          <a:p>
            <a:pPr marL="0" indent="0" algn="ctr">
              <a:buNone/>
            </a:pPr>
            <a:endParaRPr lang="pl-PL" dirty="0"/>
          </a:p>
        </p:txBody>
      </p:sp>
      <p:pic>
        <p:nvPicPr>
          <p:cNvPr id="5" name="Obraz 4" descr="Znalezione obrazy dla zapytania pisani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5184576" cy="34563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9704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ecsmedia.pl/c/ilustrowana-encyklopedia-w-pytaniach-i-odpowiedziach-b-iext62686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9501"/>
            <a:ext cx="2682789" cy="344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www.wydawnictwoliterackie.pl/resources/1/Suminska_Dlaczego%20oczy_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385" y="137206"/>
            <a:ext cx="2772270" cy="300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http://ecsmedia.pl/c/bardzo-ilustrowana-historia-malarstwa-b-iext613202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29501"/>
            <a:ext cx="2554156" cy="357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://ecsmedia.pl/c/planeta-ziemia-geologia-dla-dzieci-i-mlodziezy-b-iext2762083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56992"/>
            <a:ext cx="3277550" cy="327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matras.pl/media/catalog/product/e/n/encyklopedia_wiedza_w_pytaniach_i_odpowiedziach_IMAGE1_26820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101" y="2462934"/>
            <a:ext cx="3273091" cy="417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Znalezione obrazy dla zapytania odkrycia i wynalazki ksi&amp;aogon;&amp;zdot;k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187" y="2824542"/>
            <a:ext cx="27241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0563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http://static.dvdmax.pl/fascynujaca-motoryzacja-tw-ksiAZka_midi_381103_000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8290"/>
            <a:ext cx="3073737" cy="4378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8290"/>
            <a:ext cx="3294512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Znalezione obrazy dla zapytania sport ksi&amp;aogon;&amp;zdot;k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060848"/>
            <a:ext cx="3142593" cy="4480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Znalezione obrazy dla zapytania sport ksi&amp;aogon;&amp;zdot;k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060848"/>
            <a:ext cx="3172253" cy="448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72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-468560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dirty="0"/>
          </a:p>
        </p:txBody>
      </p:sp>
      <p:sp>
        <p:nvSpPr>
          <p:cNvPr id="3" name="pole tekstowe 2"/>
          <p:cNvSpPr txBox="1"/>
          <p:nvPr/>
        </p:nvSpPr>
        <p:spPr>
          <a:xfrm>
            <a:off x="249778" y="116632"/>
            <a:ext cx="864096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400" dirty="0" smtClean="0">
                <a:latin typeface="Candara" panose="020E0502030303020204" pitchFamily="34" charset="0"/>
              </a:rPr>
              <a:t>Dzieci i młodzież</a:t>
            </a:r>
            <a:r>
              <a:rPr lang="pl-PL" sz="2400" dirty="0" smtClean="0">
                <a:latin typeface="Candara" panose="020E0502030303020204" pitchFamily="34" charset="0"/>
              </a:rPr>
              <a:t> </a:t>
            </a:r>
            <a:r>
              <a:rPr lang="pl-PL" sz="2400" dirty="0" smtClean="0">
                <a:latin typeface="Candara" panose="020E0502030303020204" pitchFamily="34" charset="0"/>
              </a:rPr>
              <a:t>kształtują dopiero swój gust, postawy, sposób postrzegania świata. Pomocny tu jest niewątpliwie </a:t>
            </a:r>
            <a:r>
              <a:rPr lang="pl-PL" sz="2400" dirty="0">
                <a:latin typeface="Candara" panose="020E0502030303020204" pitchFamily="34" charset="0"/>
              </a:rPr>
              <a:t>kontakt </a:t>
            </a:r>
            <a:r>
              <a:rPr lang="pl-PL" sz="2400" dirty="0" smtClean="0">
                <a:latin typeface="Candara" panose="020E0502030303020204" pitchFamily="34" charset="0"/>
              </a:rPr>
              <a:t/>
            </a:r>
            <a:br>
              <a:rPr lang="pl-PL" sz="2400" dirty="0" smtClean="0">
                <a:latin typeface="Candara" panose="020E0502030303020204" pitchFamily="34" charset="0"/>
              </a:rPr>
            </a:br>
            <a:r>
              <a:rPr lang="pl-PL" sz="2400" dirty="0" smtClean="0">
                <a:latin typeface="Candara" panose="020E0502030303020204" pitchFamily="34" charset="0"/>
              </a:rPr>
              <a:t>z </a:t>
            </a:r>
            <a:r>
              <a:rPr lang="pl-PL" sz="2400" dirty="0">
                <a:latin typeface="Candara" panose="020E0502030303020204" pitchFamily="34" charset="0"/>
              </a:rPr>
              <a:t>literaturą. Od tego właśnie kontaktu w dużej mierze będą zależeć ich kompetencje umysłowe. </a:t>
            </a:r>
            <a:endParaRPr lang="pl-PL" sz="2400" dirty="0" smtClean="0">
              <a:latin typeface="Candara" panose="020E0502030303020204" pitchFamily="34" charset="0"/>
            </a:endParaRPr>
          </a:p>
          <a:p>
            <a:pPr algn="just"/>
            <a:endParaRPr lang="pl-PL" sz="2400" dirty="0" smtClean="0">
              <a:latin typeface="Candara" panose="020E0502030303020204" pitchFamily="34" charset="0"/>
            </a:endParaRPr>
          </a:p>
          <a:p>
            <a:pPr algn="just"/>
            <a:r>
              <a:rPr lang="pl-PL" sz="2400" dirty="0" smtClean="0">
                <a:latin typeface="Candara" panose="020E0502030303020204" pitchFamily="34" charset="0"/>
              </a:rPr>
              <a:t>To </a:t>
            </a:r>
            <a:r>
              <a:rPr lang="pl-PL" sz="2400" dirty="0">
                <a:latin typeface="Candara" panose="020E0502030303020204" pitchFamily="34" charset="0"/>
              </a:rPr>
              <a:t>nieprawda, że ten, kto lubi czytać modne sagi </a:t>
            </a:r>
            <a:r>
              <a:rPr lang="pl-PL" sz="2400" dirty="0" err="1">
                <a:latin typeface="Candara" panose="020E0502030303020204" pitchFamily="34" charset="0"/>
              </a:rPr>
              <a:t>fantasy</a:t>
            </a:r>
            <a:r>
              <a:rPr lang="pl-PL" sz="2400" dirty="0">
                <a:latin typeface="Candara" panose="020E0502030303020204" pitchFamily="34" charset="0"/>
              </a:rPr>
              <a:t> </a:t>
            </a:r>
            <a:r>
              <a:rPr lang="pl-PL" sz="2400" dirty="0" smtClean="0">
                <a:latin typeface="Candara" panose="020E0502030303020204" pitchFamily="34" charset="0"/>
              </a:rPr>
              <a:t/>
            </a:r>
            <a:br>
              <a:rPr lang="pl-PL" sz="2400" dirty="0" smtClean="0">
                <a:latin typeface="Candara" panose="020E0502030303020204" pitchFamily="34" charset="0"/>
              </a:rPr>
            </a:br>
            <a:r>
              <a:rPr lang="pl-PL" sz="2400" dirty="0" smtClean="0">
                <a:latin typeface="Candara" panose="020E0502030303020204" pitchFamily="34" charset="0"/>
              </a:rPr>
              <a:t>czy </a:t>
            </a:r>
            <a:r>
              <a:rPr lang="pl-PL" sz="2400" dirty="0">
                <a:latin typeface="Candara" panose="020E0502030303020204" pitchFamily="34" charset="0"/>
              </a:rPr>
              <a:t>romanse </a:t>
            </a:r>
            <a:r>
              <a:rPr lang="pl-PL" sz="2400" dirty="0" smtClean="0">
                <a:latin typeface="Candara" panose="020E0502030303020204" pitchFamily="34" charset="0"/>
              </a:rPr>
              <a:t>nie </a:t>
            </a:r>
            <a:r>
              <a:rPr lang="pl-PL" sz="2400" dirty="0">
                <a:latin typeface="Candara" panose="020E0502030303020204" pitchFamily="34" charset="0"/>
              </a:rPr>
              <a:t>będzie czytał nic innego. </a:t>
            </a:r>
            <a:r>
              <a:rPr lang="pl-PL" sz="2400" dirty="0" smtClean="0">
                <a:latin typeface="Candara" panose="020E0502030303020204" pitchFamily="34" charset="0"/>
              </a:rPr>
              <a:t>Będzie</a:t>
            </a:r>
            <a:r>
              <a:rPr lang="pl-PL" sz="2400" dirty="0">
                <a:latin typeface="Candara" panose="020E0502030303020204" pitchFamily="34" charset="0"/>
              </a:rPr>
              <a:t>, jeśli odpowiednio go </a:t>
            </a:r>
            <a:r>
              <a:rPr lang="pl-PL" sz="2400" dirty="0" smtClean="0">
                <a:latin typeface="Candara" panose="020E0502030303020204" pitchFamily="34" charset="0"/>
              </a:rPr>
              <a:t>zachęcimy. </a:t>
            </a:r>
          </a:p>
          <a:p>
            <a:pPr algn="just"/>
            <a:r>
              <a:rPr lang="pl-PL" sz="2400" dirty="0">
                <a:latin typeface="Candara" panose="020E0502030303020204" pitchFamily="34" charset="0"/>
              </a:rPr>
              <a:t>T</a:t>
            </a:r>
            <a:r>
              <a:rPr lang="pl-PL" sz="2400" dirty="0" smtClean="0">
                <a:latin typeface="Candara" panose="020E0502030303020204" pitchFamily="34" charset="0"/>
              </a:rPr>
              <a:t>o </a:t>
            </a:r>
            <a:r>
              <a:rPr lang="pl-PL" sz="2400" dirty="0" smtClean="0">
                <a:latin typeface="Candara" panose="020E0502030303020204" pitchFamily="34" charset="0"/>
              </a:rPr>
              <a:t>zadanie dla rodziców, dziadków, rodzeństwa, nauczycieli </a:t>
            </a:r>
            <a:r>
              <a:rPr lang="pl-PL" sz="2400" dirty="0" smtClean="0">
                <a:latin typeface="Candara" panose="020E0502030303020204" pitchFamily="34" charset="0"/>
              </a:rPr>
              <a:t/>
            </a:r>
            <a:br>
              <a:rPr lang="pl-PL" sz="2400" dirty="0" smtClean="0">
                <a:latin typeface="Candara" panose="020E0502030303020204" pitchFamily="34" charset="0"/>
              </a:rPr>
            </a:br>
            <a:r>
              <a:rPr lang="pl-PL" sz="2400" dirty="0" smtClean="0">
                <a:latin typeface="Candara" panose="020E0502030303020204" pitchFamily="34" charset="0"/>
              </a:rPr>
              <a:t>i </a:t>
            </a:r>
            <a:r>
              <a:rPr lang="pl-PL" sz="2400" dirty="0" smtClean="0">
                <a:latin typeface="Candara" panose="020E0502030303020204" pitchFamily="34" charset="0"/>
              </a:rPr>
              <a:t>bibliotekarzy.</a:t>
            </a:r>
            <a:endParaRPr lang="pl-PL" sz="2400" dirty="0">
              <a:latin typeface="Candara" panose="020E0502030303020204" pitchFamily="34" charset="0"/>
            </a:endParaRPr>
          </a:p>
          <a:p>
            <a:pPr algn="just"/>
            <a:endParaRPr lang="pl-PL" sz="2400" dirty="0" smtClean="0">
              <a:latin typeface="Candara" panose="020E0502030303020204" pitchFamily="34" charset="0"/>
            </a:endParaRPr>
          </a:p>
          <a:p>
            <a:pPr algn="just"/>
            <a:r>
              <a:rPr lang="pl-PL" sz="2400" dirty="0" smtClean="0">
                <a:latin typeface="Candara" panose="020E0502030303020204" pitchFamily="34" charset="0"/>
              </a:rPr>
              <a:t>Jeśli </a:t>
            </a:r>
            <a:r>
              <a:rPr lang="pl-PL" sz="2400" dirty="0">
                <a:latin typeface="Candara" panose="020E0502030303020204" pitchFamily="34" charset="0"/>
              </a:rPr>
              <a:t>dana książka </a:t>
            </a:r>
            <a:r>
              <a:rPr lang="pl-PL" sz="2400" dirty="0" smtClean="0">
                <a:latin typeface="Candara" panose="020E0502030303020204" pitchFamily="34" charset="0"/>
              </a:rPr>
              <a:t>okaże się atrakcyjna być może rozbudzi </a:t>
            </a:r>
            <a:r>
              <a:rPr lang="pl-PL" sz="2400" dirty="0">
                <a:latin typeface="Candara" panose="020E0502030303020204" pitchFamily="34" charset="0"/>
              </a:rPr>
              <a:t>ciekawość do sięgnięcia po </a:t>
            </a:r>
            <a:r>
              <a:rPr lang="pl-PL" sz="2400" dirty="0" smtClean="0">
                <a:latin typeface="Candara" panose="020E0502030303020204" pitchFamily="34" charset="0"/>
              </a:rPr>
              <a:t>kolejną </a:t>
            </a:r>
            <a:r>
              <a:rPr lang="pl-PL" sz="2400" dirty="0">
                <a:latin typeface="Candara" panose="020E0502030303020204" pitchFamily="34" charset="0"/>
              </a:rPr>
              <a:t>z tej serii, z tego gatunku, </a:t>
            </a:r>
            <a:r>
              <a:rPr lang="pl-PL" sz="2400" dirty="0" smtClean="0">
                <a:latin typeface="Candara" panose="020E0502030303020204" pitchFamily="34" charset="0"/>
              </a:rPr>
              <a:t/>
            </a:r>
            <a:br>
              <a:rPr lang="pl-PL" sz="2400" dirty="0" smtClean="0">
                <a:latin typeface="Candara" panose="020E0502030303020204" pitchFamily="34" charset="0"/>
              </a:rPr>
            </a:br>
            <a:r>
              <a:rPr lang="pl-PL" sz="2400" dirty="0" smtClean="0">
                <a:latin typeface="Candara" panose="020E0502030303020204" pitchFamily="34" charset="0"/>
              </a:rPr>
              <a:t>z </a:t>
            </a:r>
            <a:r>
              <a:rPr lang="pl-PL" sz="2400" dirty="0">
                <a:latin typeface="Candara" panose="020E0502030303020204" pitchFamily="34" charset="0"/>
              </a:rPr>
              <a:t>pokrewnych, podobnych gatunków, a następnie - po kolejne </a:t>
            </a:r>
            <a:r>
              <a:rPr lang="pl-PL" sz="2400" dirty="0" smtClean="0">
                <a:latin typeface="Candara" panose="020E0502030303020204" pitchFamily="34" charset="0"/>
              </a:rPr>
              <a:t/>
            </a:r>
            <a:br>
              <a:rPr lang="pl-PL" sz="2400" dirty="0" smtClean="0">
                <a:latin typeface="Candara" panose="020E0502030303020204" pitchFamily="34" charset="0"/>
              </a:rPr>
            </a:br>
            <a:r>
              <a:rPr lang="pl-PL" sz="2400" dirty="0" smtClean="0">
                <a:latin typeface="Candara" panose="020E0502030303020204" pitchFamily="34" charset="0"/>
              </a:rPr>
              <a:t>i </a:t>
            </a:r>
            <a:r>
              <a:rPr lang="pl-PL" sz="2400" dirty="0">
                <a:latin typeface="Candara" panose="020E0502030303020204" pitchFamily="34" charset="0"/>
              </a:rPr>
              <a:t>kolejne, coraz bardziej różnorodne lektury. </a:t>
            </a:r>
          </a:p>
          <a:p>
            <a:endParaRPr lang="pl-PL" dirty="0" smtClean="0"/>
          </a:p>
          <a:p>
            <a:r>
              <a:rPr lang="pl-PL" dirty="0">
                <a:latin typeface="Candara" panose="020E0502030303020204" pitchFamily="34" charset="0"/>
              </a:rPr>
              <a:t/>
            </a:r>
            <a:br>
              <a:rPr lang="pl-PL" dirty="0">
                <a:latin typeface="Candara" panose="020E0502030303020204" pitchFamily="34" charset="0"/>
              </a:rPr>
            </a:br>
            <a:endParaRPr lang="pl-PL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6369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137160" indent="0" algn="ctr">
              <a:buNone/>
            </a:pPr>
            <a:r>
              <a:rPr lang="pl-PL" sz="5400" dirty="0" smtClean="0">
                <a:latin typeface="Candara" panose="020E0502030303020204" pitchFamily="34" charset="0"/>
              </a:rPr>
              <a:t>Dziękuję za uwagę</a:t>
            </a:r>
          </a:p>
          <a:p>
            <a:pPr marL="137160" indent="0">
              <a:buNone/>
            </a:pPr>
            <a:endParaRPr lang="pl-PL" sz="2000" dirty="0" smtClean="0">
              <a:latin typeface="Candara" panose="020E0502030303020204" pitchFamily="34" charset="0"/>
            </a:endParaRPr>
          </a:p>
          <a:p>
            <a:pPr marL="137160" indent="0">
              <a:buNone/>
            </a:pPr>
            <a:endParaRPr lang="pl-PL" sz="2000" dirty="0">
              <a:latin typeface="Candara" panose="020E0502030303020204" pitchFamily="34" charset="0"/>
            </a:endParaRPr>
          </a:p>
          <a:p>
            <a:pPr marL="137160" indent="0">
              <a:buNone/>
            </a:pPr>
            <a:endParaRPr lang="pl-PL" sz="2000" dirty="0" smtClean="0">
              <a:latin typeface="Candara" panose="020E0502030303020204" pitchFamily="34" charset="0"/>
            </a:endParaRPr>
          </a:p>
          <a:p>
            <a:pPr marL="137160" indent="0">
              <a:buNone/>
            </a:pPr>
            <a:r>
              <a:rPr lang="pl-PL" sz="2000" dirty="0" smtClean="0">
                <a:latin typeface="Candara" panose="020E0502030303020204" pitchFamily="34" charset="0"/>
              </a:rPr>
              <a:t>Piotr Boczar </a:t>
            </a:r>
          </a:p>
          <a:p>
            <a:pPr marL="137160" indent="0">
              <a:buNone/>
            </a:pPr>
            <a:r>
              <a:rPr lang="pl-PL" sz="2000" dirty="0" smtClean="0">
                <a:latin typeface="Candara" panose="020E0502030303020204" pitchFamily="34" charset="0"/>
              </a:rPr>
              <a:t>PBW w Krośnie Filia w Brzozowie</a:t>
            </a:r>
            <a:endParaRPr lang="pl-PL" sz="20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46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467544" y="620688"/>
            <a:ext cx="7924800" cy="3312368"/>
          </a:xfrm>
        </p:spPr>
        <p:txBody>
          <a:bodyPr/>
          <a:lstStyle/>
          <a:p>
            <a:pPr marL="0" indent="0" algn="just">
              <a:buNone/>
            </a:pPr>
            <a:r>
              <a:rPr lang="pl-PL" sz="4800" dirty="0" smtClean="0">
                <a:latin typeface="Candara" panose="020E0502030303020204" pitchFamily="34" charset="0"/>
              </a:rPr>
              <a:t>Czytanie poprawia naszą koncentrację i pamięć</a:t>
            </a:r>
            <a:endParaRPr lang="pl-PL" sz="4800" dirty="0">
              <a:latin typeface="Candara" panose="020E0502030303020204" pitchFamily="34" charset="0"/>
            </a:endParaRP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5" name="Obraz 4" descr="Znalezione obrazy dla zapytania ksi&amp;aogon;&amp;zdot;ka koncentracja i pami&amp;eogon;&amp;cacute;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204864"/>
            <a:ext cx="4824536" cy="35283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3385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467544" y="544044"/>
            <a:ext cx="8229600" cy="4709160"/>
          </a:xfrm>
        </p:spPr>
        <p:txBody>
          <a:bodyPr/>
          <a:lstStyle/>
          <a:p>
            <a:pPr marL="0" indent="0" algn="just">
              <a:buNone/>
            </a:pPr>
            <a:r>
              <a:rPr lang="pl-PL" sz="4000" dirty="0" smtClean="0">
                <a:latin typeface="Candara" panose="020E0502030303020204" pitchFamily="34" charset="0"/>
              </a:rPr>
              <a:t>Czytanie książek </a:t>
            </a:r>
            <a:r>
              <a:rPr lang="pl-PL" sz="4000" dirty="0">
                <a:latin typeface="Candara" panose="020E0502030303020204" pitchFamily="34" charset="0"/>
              </a:rPr>
              <a:t>rozwija myślenie. Dostarcza </a:t>
            </a:r>
            <a:r>
              <a:rPr lang="pl-PL" sz="4000" dirty="0" smtClean="0">
                <a:latin typeface="Candara" panose="020E0502030303020204" pitchFamily="34" charset="0"/>
              </a:rPr>
              <a:t>nowych idei i pojęć, rozszerza świadomość i kształtuje nasz świat wewnętrzny. </a:t>
            </a:r>
            <a:endParaRPr lang="pl-PL" sz="4000" dirty="0">
              <a:latin typeface="Candara" panose="020E0502030303020204" pitchFamily="34" charset="0"/>
            </a:endParaRP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6150" name="Picture 6" descr="http://moodleshare.org/pluginfile.php/13563/mod_label/intro/Images/reading_think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574" y="3356992"/>
            <a:ext cx="4986890" cy="34370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840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Znalezione obrazy dla zapytania book and imaginatio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450" y="3001178"/>
            <a:ext cx="6645910" cy="37382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395536" y="165992"/>
            <a:ext cx="8229600" cy="4709160"/>
          </a:xfrm>
        </p:spPr>
        <p:txBody>
          <a:bodyPr/>
          <a:lstStyle/>
          <a:p>
            <a:pPr marL="0" indent="0" algn="just">
              <a:buNone/>
            </a:pPr>
            <a:r>
              <a:rPr lang="pl-PL" sz="3600" dirty="0" smtClean="0">
                <a:latin typeface="Candara" panose="020E0502030303020204" pitchFamily="34" charset="0"/>
              </a:rPr>
              <a:t>Czytanie książek rozwija wyobraźnię, pobudza umiejętność wizualizacji  przedmiotów, miejsc, osób, sytuacji.</a:t>
            </a:r>
          </a:p>
          <a:p>
            <a:pPr marL="0" indent="0" algn="just">
              <a:buNone/>
            </a:pPr>
            <a:r>
              <a:rPr lang="pl-PL" sz="3600" dirty="0" smtClean="0">
                <a:latin typeface="Candara" panose="020E0502030303020204" pitchFamily="34" charset="0"/>
              </a:rPr>
              <a:t>Dzięki temu umiemy wiele rzeczy przewidzieć i z wieloma sobie poradzić. </a:t>
            </a:r>
            <a:endParaRPr lang="pl-PL" sz="3600" dirty="0">
              <a:latin typeface="Candara" panose="020E0502030303020204" pitchFamily="34" charset="0"/>
            </a:endParaRP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533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467544" y="548680"/>
            <a:ext cx="8229600" cy="4709160"/>
          </a:xfrm>
        </p:spPr>
        <p:txBody>
          <a:bodyPr/>
          <a:lstStyle/>
          <a:p>
            <a:pPr marL="0" indent="0" algn="just">
              <a:buNone/>
            </a:pPr>
            <a:r>
              <a:rPr lang="pl-PL" sz="4000" dirty="0" smtClean="0">
                <a:latin typeface="Candara" panose="020E0502030303020204" pitchFamily="34" charset="0"/>
              </a:rPr>
              <a:t>Książki dostarczają </a:t>
            </a:r>
            <a:r>
              <a:rPr lang="pl-PL" sz="4000" dirty="0">
                <a:latin typeface="Candara" panose="020E0502030303020204" pitchFamily="34" charset="0"/>
              </a:rPr>
              <a:t>nam wiedzy </a:t>
            </a:r>
            <a:r>
              <a:rPr lang="pl-PL" sz="4000" dirty="0" smtClean="0">
                <a:latin typeface="Candara" panose="020E0502030303020204" pitchFamily="34" charset="0"/>
              </a:rPr>
              <a:t/>
            </a:r>
            <a:br>
              <a:rPr lang="pl-PL" sz="4000" dirty="0" smtClean="0">
                <a:latin typeface="Candara" panose="020E0502030303020204" pitchFamily="34" charset="0"/>
              </a:rPr>
            </a:br>
            <a:r>
              <a:rPr lang="pl-PL" sz="4000" dirty="0" smtClean="0">
                <a:latin typeface="Candara" panose="020E0502030303020204" pitchFamily="34" charset="0"/>
              </a:rPr>
              <a:t>o </a:t>
            </a:r>
            <a:r>
              <a:rPr lang="pl-PL" sz="4000" dirty="0">
                <a:latin typeface="Candara" panose="020E0502030303020204" pitchFamily="34" charset="0"/>
              </a:rPr>
              <a:t>innych krajach i kulturach, </a:t>
            </a:r>
            <a:r>
              <a:rPr lang="pl-PL" sz="4000" dirty="0" smtClean="0">
                <a:latin typeface="Candara" panose="020E0502030303020204" pitchFamily="34" charset="0"/>
              </a:rPr>
              <a:t/>
            </a:r>
            <a:br>
              <a:rPr lang="pl-PL" sz="4000" dirty="0" smtClean="0">
                <a:latin typeface="Candara" panose="020E0502030303020204" pitchFamily="34" charset="0"/>
              </a:rPr>
            </a:br>
            <a:r>
              <a:rPr lang="pl-PL" sz="4000" dirty="0" smtClean="0">
                <a:latin typeface="Candara" panose="020E0502030303020204" pitchFamily="34" charset="0"/>
              </a:rPr>
              <a:t>o </a:t>
            </a:r>
            <a:r>
              <a:rPr lang="pl-PL" sz="4000" dirty="0">
                <a:latin typeface="Candara" panose="020E0502030303020204" pitchFamily="34" charset="0"/>
              </a:rPr>
              <a:t>przyrodzie, technice, historii, </a:t>
            </a:r>
            <a:r>
              <a:rPr lang="pl-PL" sz="4000" dirty="0" smtClean="0">
                <a:latin typeface="Candara" panose="020E0502030303020204" pitchFamily="34" charset="0"/>
              </a:rPr>
              <a:t/>
            </a:r>
            <a:br>
              <a:rPr lang="pl-PL" sz="4000" dirty="0" smtClean="0">
                <a:latin typeface="Candara" panose="020E0502030303020204" pitchFamily="34" charset="0"/>
              </a:rPr>
            </a:br>
            <a:r>
              <a:rPr lang="pl-PL" sz="4000" dirty="0" smtClean="0">
                <a:latin typeface="Candara" panose="020E0502030303020204" pitchFamily="34" charset="0"/>
              </a:rPr>
              <a:t>o </a:t>
            </a:r>
            <a:r>
              <a:rPr lang="pl-PL" sz="4000" dirty="0">
                <a:latin typeface="Candara" panose="020E0502030303020204" pitchFamily="34" charset="0"/>
              </a:rPr>
              <a:t>tym wszystkim, </a:t>
            </a:r>
            <a:r>
              <a:rPr lang="pl-PL" sz="4000" dirty="0" smtClean="0">
                <a:latin typeface="Candara" panose="020E0502030303020204" pitchFamily="34" charset="0"/>
              </a:rPr>
              <a:t>co chcielibyśmy poznać lub zobaczyć. </a:t>
            </a:r>
            <a:endParaRPr lang="pl-PL" sz="4000" dirty="0">
              <a:latin typeface="Candara" panose="020E0502030303020204" pitchFamily="34" charset="0"/>
            </a:endParaRP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3076" name="Picture 4" descr="http://www.adayinfirstgrade.com/wp-content/uploads/2014/12/shutterstock_84861061-1024x8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429576"/>
            <a:ext cx="4320480" cy="329508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03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539552" y="188640"/>
            <a:ext cx="8013576" cy="449313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3200" dirty="0" smtClean="0">
                <a:latin typeface="Candara" panose="020E0502030303020204" pitchFamily="34" charset="0"/>
              </a:rPr>
              <a:t>Czytanie książek sprawia  przyjemność, dostarcza rozrywki </a:t>
            </a:r>
            <a:r>
              <a:rPr lang="pl-PL" sz="3200" dirty="0">
                <a:latin typeface="Candara" panose="020E0502030303020204" pitchFamily="34" charset="0"/>
              </a:rPr>
              <a:t>i emocji. </a:t>
            </a:r>
            <a:endParaRPr lang="pl-PL" sz="3200" dirty="0" smtClean="0">
              <a:latin typeface="Candara" panose="020E0502030303020204" pitchFamily="34" charset="0"/>
            </a:endParaRPr>
          </a:p>
          <a:p>
            <a:pPr marL="0" indent="0" algn="just">
              <a:buNone/>
            </a:pPr>
            <a:r>
              <a:rPr lang="pl-PL" sz="3200" dirty="0" smtClean="0">
                <a:latin typeface="Candara" panose="020E0502030303020204" pitchFamily="34" charset="0"/>
              </a:rPr>
              <a:t>Książka może </a:t>
            </a:r>
            <a:r>
              <a:rPr lang="pl-PL" sz="3200" dirty="0" smtClean="0">
                <a:latin typeface="Candara" panose="020E0502030303020204" pitchFamily="34" charset="0"/>
              </a:rPr>
              <a:t>rozśmieszyć, </a:t>
            </a:r>
            <a:r>
              <a:rPr lang="pl-PL" sz="3200" dirty="0" smtClean="0">
                <a:latin typeface="Candara" panose="020E0502030303020204" pitchFamily="34" charset="0"/>
              </a:rPr>
              <a:t>straszyć lub </a:t>
            </a:r>
            <a:r>
              <a:rPr lang="pl-PL" sz="3200" dirty="0">
                <a:latin typeface="Candara" panose="020E0502030303020204" pitchFamily="34" charset="0"/>
              </a:rPr>
              <a:t>zasmucić. </a:t>
            </a:r>
            <a:endParaRPr lang="pl-PL" sz="3200" dirty="0" smtClean="0">
              <a:latin typeface="Candara" panose="020E0502030303020204" pitchFamily="34" charset="0"/>
            </a:endParaRPr>
          </a:p>
          <a:p>
            <a:pPr marL="0" indent="0" algn="just">
              <a:buNone/>
            </a:pPr>
            <a:r>
              <a:rPr lang="pl-PL" sz="3200" dirty="0" smtClean="0">
                <a:latin typeface="Candara" panose="020E0502030303020204" pitchFamily="34" charset="0"/>
              </a:rPr>
              <a:t>Może też pocieszyć i </a:t>
            </a:r>
            <a:r>
              <a:rPr lang="pl-PL" sz="3200" dirty="0">
                <a:latin typeface="Candara" panose="020E0502030303020204" pitchFamily="34" charset="0"/>
              </a:rPr>
              <a:t>wskazać nowe </a:t>
            </a:r>
            <a:r>
              <a:rPr lang="pl-PL" sz="3200" dirty="0" smtClean="0">
                <a:latin typeface="Candara" panose="020E0502030303020204" pitchFamily="34" charset="0"/>
              </a:rPr>
              <a:t>możliwości rozwiązania problemów. </a:t>
            </a:r>
            <a:endParaRPr lang="pl-PL" sz="3200" dirty="0">
              <a:latin typeface="Candara" panose="020E0502030303020204" pitchFamily="34" charset="0"/>
            </a:endParaRPr>
          </a:p>
        </p:txBody>
      </p:sp>
      <p:pic>
        <p:nvPicPr>
          <p:cNvPr id="4" name="Obraz 3" descr="Podobny obraz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501008"/>
            <a:ext cx="4608512" cy="31683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7365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oryzont">
  <a:themeElements>
    <a:clrScheme name="Horyzont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yzont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yzont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1928</TotalTime>
  <Words>378</Words>
  <Application>Microsoft Office PowerPoint</Application>
  <PresentationFormat>Pokaz na ekranie (4:3)</PresentationFormat>
  <Paragraphs>56</Paragraphs>
  <Slides>43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43</vt:i4>
      </vt:variant>
    </vt:vector>
  </HeadingPairs>
  <TitlesOfParts>
    <vt:vector size="44" baseType="lpstr">
      <vt:lpstr>Horyzont</vt:lpstr>
      <vt:lpstr>Książka jest dobra na… wszystko!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Z Czytaniem wiąże się</vt:lpstr>
      <vt:lpstr>Czytajmy dzieciom bo warto!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Pedagogiczna Biblioteka Wojewódzka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Piotr Boczar</dc:creator>
  <cp:lastModifiedBy>Piotr Boczar</cp:lastModifiedBy>
  <cp:revision>126</cp:revision>
  <dcterms:created xsi:type="dcterms:W3CDTF">2016-01-21T08:22:55Z</dcterms:created>
  <dcterms:modified xsi:type="dcterms:W3CDTF">2017-11-16T12:16:34Z</dcterms:modified>
</cp:coreProperties>
</file>