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78" r:id="rId6"/>
    <p:sldId id="279" r:id="rId7"/>
    <p:sldId id="277" r:id="rId8"/>
    <p:sldId id="260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4" r:id="rId19"/>
    <p:sldId id="275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064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713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526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839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917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015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504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242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7454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15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297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10.03.2021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958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n.org.pl/dla-bibliotekarzy/deskryptory-b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872207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6">
                    <a:lumMod val="50000"/>
                  </a:schemeClr>
                </a:solidFill>
              </a:rPr>
              <a:t>Deskryptory Biblioteki Narodowej (DBN) – ogólne wprowadzenie</a:t>
            </a:r>
            <a:endParaRPr lang="pl-PL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pl-PL" dirty="0" smtClean="0"/>
          </a:p>
          <a:p>
            <a:pPr algn="r"/>
            <a:r>
              <a:rPr lang="pl-PL" sz="2800" dirty="0" smtClean="0">
                <a:solidFill>
                  <a:srgbClr val="002060"/>
                </a:solidFill>
              </a:rPr>
              <a:t>Małgorzata Penar</a:t>
            </a:r>
          </a:p>
          <a:p>
            <a:pPr algn="r"/>
            <a:r>
              <a:rPr lang="pl-PL" sz="2800" dirty="0" smtClean="0">
                <a:solidFill>
                  <a:srgbClr val="002060"/>
                </a:solidFill>
              </a:rPr>
              <a:t>Wydział Gromadzenia i Opracowania Zbiorów</a:t>
            </a:r>
          </a:p>
          <a:p>
            <a:pPr algn="r"/>
            <a:r>
              <a:rPr lang="pl-PL" sz="2800" dirty="0" smtClean="0">
                <a:solidFill>
                  <a:srgbClr val="002060"/>
                </a:solidFill>
              </a:rPr>
              <a:t>Pedagogiczna Biblioteka Wojewódzka w Krośnie</a:t>
            </a:r>
          </a:p>
          <a:p>
            <a:pPr algn="r"/>
            <a:endParaRPr lang="pl-PL" dirty="0"/>
          </a:p>
        </p:txBody>
      </p:sp>
      <p:pic>
        <p:nvPicPr>
          <p:cNvPr id="6" name="Picture 2" descr="So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708934"/>
            <a:ext cx="801687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5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Deskryptor korporatywny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j</a:t>
            </a:r>
            <a:r>
              <a:rPr lang="pl-PL" dirty="0" smtClean="0"/>
              <a:t>est tworzony </a:t>
            </a:r>
            <a:r>
              <a:rPr lang="pl-PL" dirty="0"/>
              <a:t>dla ciał zbiorowych, czyli organizacji, grup osób i/lub organizacji, występujących pod nazwą własną, jednoznacznie je identyfikującą. Typowymi przykładami ciał zbiorowych są: stowarzyszenia, instytucje, firmy, organizacje non-profit, rządy, agencje rządowe </a:t>
            </a:r>
            <a:r>
              <a:rPr lang="pl-PL" dirty="0" smtClean="0"/>
              <a:t>i organizacje religijne np. Biblioteka Jagiellońska [nazwa najbardziej rozpowszechniona, a nie: Biblioteka Jagiellońska Uniwersytetu Jagiellońskiego]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0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3300" b="1" dirty="0" smtClean="0">
                <a:solidFill>
                  <a:srgbClr val="FF0000"/>
                </a:solidFill>
              </a:rPr>
              <a:t>Deskryptor imprezy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j</a:t>
            </a:r>
            <a:r>
              <a:rPr lang="pl-PL" dirty="0" smtClean="0"/>
              <a:t>ako </a:t>
            </a:r>
            <a:r>
              <a:rPr lang="pl-PL" dirty="0"/>
              <a:t>deskryptor imprezy </a:t>
            </a:r>
            <a:r>
              <a:rPr lang="pl-PL" dirty="0" smtClean="0"/>
              <a:t>występuje nazwa ujednolicona </a:t>
            </a:r>
            <a:r>
              <a:rPr lang="pl-PL" dirty="0"/>
              <a:t>danej imprezy – czyli jej </a:t>
            </a:r>
            <a:r>
              <a:rPr lang="pl-PL" dirty="0" smtClean="0"/>
              <a:t>oficjalna nazwa. </a:t>
            </a:r>
            <a:r>
              <a:rPr lang="pl-PL" dirty="0"/>
              <a:t>Jeżeli jednak wśród użytkowników języka polskiego bardziej od nazwy oficjalnej rozpowszechniona jest inna nazwa, wówczas przejmuje się ją jako deskryptor, bez względu na to, czy jest ona tożsama z nazwą </a:t>
            </a:r>
            <a:r>
              <a:rPr lang="pl-PL" dirty="0" smtClean="0"/>
              <a:t>oficjalną np. Jazz Jamboree </a:t>
            </a:r>
            <a:r>
              <a:rPr lang="pl-PL" dirty="0"/>
              <a:t>(</a:t>
            </a:r>
            <a:r>
              <a:rPr lang="pl-PL" dirty="0" smtClean="0"/>
              <a:t>Warszawa) a nie: Warszawski Międzynarodowy Festiwal Jazzowy „Jazz Jambore”</a:t>
            </a:r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00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49694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Deskryptor tytułu serii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 zmiany obecnie planowane przez BN dotyczą jedynie tytułu serii</a:t>
            </a:r>
          </a:p>
          <a:p>
            <a:r>
              <a:rPr lang="pl-PL" dirty="0" smtClean="0"/>
              <a:t>deskryptor </a:t>
            </a:r>
            <a:r>
              <a:rPr lang="pl-PL" dirty="0"/>
              <a:t>tytułu serii </a:t>
            </a:r>
            <a:r>
              <a:rPr lang="pl-PL" dirty="0" smtClean="0"/>
              <a:t>jest ustalany </a:t>
            </a:r>
            <a:r>
              <a:rPr lang="pl-PL" dirty="0"/>
              <a:t>na podstawie publikacji </a:t>
            </a:r>
            <a:r>
              <a:rPr lang="pl-PL" dirty="0" smtClean="0"/>
              <a:t>z najniższym </a:t>
            </a:r>
            <a:r>
              <a:rPr lang="pl-PL" dirty="0"/>
              <a:t>numerem lub z najwcześniejszą datą wydania, jeśli seria nie jest numerowana. </a:t>
            </a:r>
            <a:r>
              <a:rPr lang="pl-PL" dirty="0" smtClean="0"/>
              <a:t>W wyjątkowych </a:t>
            </a:r>
            <a:r>
              <a:rPr lang="pl-PL" dirty="0"/>
              <a:t>przypadkach, jeżeli od tego tytułu serii </a:t>
            </a:r>
            <a:r>
              <a:rPr lang="pl-PL" dirty="0" smtClean="0"/>
              <a:t>bardziej </a:t>
            </a:r>
            <a:r>
              <a:rPr lang="pl-PL" dirty="0"/>
              <a:t>rozpowszechniony jest inny tytuł, przejmuje się go jako </a:t>
            </a:r>
            <a:r>
              <a:rPr lang="pl-PL" dirty="0" smtClean="0"/>
              <a:t>deskryptor np. Seria Ceramowska (najbardziej rozpowszechniony tytuł), termin odrzucony Rodowody Cywilizacji  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837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Deskryptor geograficzny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deskryptory </a:t>
            </a:r>
            <a:r>
              <a:rPr lang="pl-PL" dirty="0"/>
              <a:t>geograficzne służą do identyfikacji: obiektów i regionów fizjograficznych, gospodarczych, ekonomicznych, politycznych, etnicznych, historycznych, kulturowych, państw i terytoriów zależnych, jednostek podziału administracyjnego, miejscowości i części </a:t>
            </a:r>
            <a:r>
              <a:rPr lang="pl-PL" dirty="0" smtClean="0"/>
              <a:t>miejscowości np. Słowacja, Jezioro Solińskie (zbiornik wodny)</a:t>
            </a:r>
          </a:p>
          <a:p>
            <a:r>
              <a:rPr lang="pl-PL" dirty="0" smtClean="0"/>
              <a:t>przejmuje </a:t>
            </a:r>
            <a:r>
              <a:rPr lang="pl-PL" dirty="0"/>
              <a:t>się nazwę geograficzną najbardziej rozpowszechnioną wśród użytkowników języka polskiego, zwykle tożsamą z formą występującą w urzędowych wykazach nazw </a:t>
            </a:r>
            <a:r>
              <a:rPr lang="pl-PL" dirty="0" smtClean="0"/>
              <a:t>geograficznych np. Krosno (woj. </a:t>
            </a:r>
            <a:r>
              <a:rPr lang="pl-PL" dirty="0"/>
              <a:t>p</a:t>
            </a:r>
            <a:r>
              <a:rPr lang="pl-PL" dirty="0" smtClean="0"/>
              <a:t>odkarpackie)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08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3400" b="1" dirty="0" smtClean="0">
                <a:solidFill>
                  <a:srgbClr val="FF0000"/>
                </a:solidFill>
              </a:rPr>
              <a:t>Deskryptor chronologiczny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deskryptor </a:t>
            </a:r>
            <a:r>
              <a:rPr lang="pl-PL" dirty="0"/>
              <a:t>chronologiczny uogólnia się do ustalonych zakresów dla wieków i zakresów szczegółowych dla dwudziestego </a:t>
            </a:r>
            <a:r>
              <a:rPr lang="pl-PL" dirty="0" smtClean="0"/>
              <a:t>wieku</a:t>
            </a:r>
          </a:p>
          <a:p>
            <a:r>
              <a:rPr lang="pl-PL" dirty="0" smtClean="0"/>
              <a:t>zakresy </a:t>
            </a:r>
            <a:r>
              <a:rPr lang="pl-PL" dirty="0"/>
              <a:t>chronologiczne wyrażane deskryptorami stanowią ustaloną </a:t>
            </a:r>
            <a:r>
              <a:rPr lang="pl-PL" dirty="0" smtClean="0"/>
              <a:t>i zamkniętą </a:t>
            </a:r>
            <a:r>
              <a:rPr lang="pl-PL" dirty="0"/>
              <a:t>listę 30 przedziałów lat dla </a:t>
            </a:r>
            <a:r>
              <a:rPr lang="pl-PL" dirty="0" smtClean="0"/>
              <a:t>wieków np. 1901-2000, 2001- </a:t>
            </a:r>
            <a:r>
              <a:rPr lang="pl-PL" dirty="0"/>
              <a:t>i 6 zakresów szczegółowych dla XX </a:t>
            </a:r>
            <a:r>
              <a:rPr lang="pl-PL" dirty="0" smtClean="0"/>
              <a:t>wieku</a:t>
            </a:r>
            <a:r>
              <a:rPr lang="pl-PL" dirty="0"/>
              <a:t> </a:t>
            </a:r>
            <a:r>
              <a:rPr lang="pl-PL" dirty="0" smtClean="0"/>
              <a:t>np. 1945-1989 (okres PRL)</a:t>
            </a:r>
          </a:p>
          <a:p>
            <a:r>
              <a:rPr lang="pl-PL" dirty="0" smtClean="0"/>
              <a:t>zakresy </a:t>
            </a:r>
            <a:r>
              <a:rPr lang="pl-PL" dirty="0"/>
              <a:t>wyrażane deskryptorami chronologicznymi są przedziałami obustronnie zamkniętymi, w których datę końcową i początkową oddziela się łącznikiem (z wyjątkiem zakresów „do 801 p.n.e.” i „2001-”). Zakresy te zapisuje się cyframi arabskimi. </a:t>
            </a:r>
            <a:r>
              <a:rPr lang="pl-PL" dirty="0">
                <a:solidFill>
                  <a:srgbClr val="FF0000"/>
                </a:solidFill>
              </a:rPr>
              <a:t>Daty przed narodzeniem Chrystusa oznacza się skrótem „p.n.e.” zapisywanym po dacie </a:t>
            </a:r>
            <a:r>
              <a:rPr lang="pl-PL" dirty="0" smtClean="0">
                <a:solidFill>
                  <a:srgbClr val="FF0000"/>
                </a:solidFill>
              </a:rPr>
              <a:t>końcowej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3400" b="1" dirty="0" smtClean="0">
                <a:solidFill>
                  <a:srgbClr val="FF0000"/>
                </a:solidFill>
              </a:rPr>
              <a:t>Deskryptor przedmiotowy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deskryptory </a:t>
            </a:r>
            <a:r>
              <a:rPr lang="pl-PL" dirty="0"/>
              <a:t>przedmiotowe wskazują konkretny lub abstrakcyjny element rzeczywistości, który został przedstawiony w opracowywanym dokumencie, np. wydarzenie, termin, pojęcie abstrakcyjne, zjawisko, czynność itp</a:t>
            </a:r>
            <a:r>
              <a:rPr lang="pl-PL" dirty="0" smtClean="0"/>
              <a:t>. np. Powstanie krakowskie (1846)</a:t>
            </a:r>
          </a:p>
          <a:p>
            <a:r>
              <a:rPr lang="pl-PL" dirty="0" smtClean="0"/>
              <a:t>do </a:t>
            </a:r>
            <a:r>
              <a:rPr lang="pl-PL" dirty="0"/>
              <a:t>deskryptorów przedmiotowych nie zalicza się nazw własnych osób, instytucji, imprez, tytułów, obiektów </a:t>
            </a:r>
            <a:r>
              <a:rPr lang="pl-PL" dirty="0" smtClean="0"/>
              <a:t>geograficznych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30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6805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4400" b="1" dirty="0" smtClean="0">
                <a:solidFill>
                  <a:srgbClr val="FF0000"/>
                </a:solidFill>
              </a:rPr>
              <a:t>Deskryptor formy/rodzaju/gatunku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deskryptory </a:t>
            </a:r>
            <a:r>
              <a:rPr lang="pl-PL" dirty="0"/>
              <a:t>formalne wskazują formę dzieła, rodzaj lub gatunek opracowywanych </a:t>
            </a:r>
            <a:r>
              <a:rPr lang="pl-PL" dirty="0" smtClean="0"/>
              <a:t>dokumentów</a:t>
            </a:r>
          </a:p>
          <a:p>
            <a:r>
              <a:rPr lang="pl-PL" dirty="0">
                <a:solidFill>
                  <a:srgbClr val="FF0000"/>
                </a:solidFill>
              </a:rPr>
              <a:t>f</a:t>
            </a:r>
            <a:r>
              <a:rPr lang="pl-PL" dirty="0" smtClean="0">
                <a:solidFill>
                  <a:srgbClr val="FF0000"/>
                </a:solidFill>
              </a:rPr>
              <a:t>orma </a:t>
            </a:r>
            <a:r>
              <a:rPr lang="pl-PL" dirty="0">
                <a:solidFill>
                  <a:srgbClr val="FF0000"/>
                </a:solidFill>
              </a:rPr>
              <a:t>dzieła stanowi ogólną klasę</a:t>
            </a:r>
            <a:r>
              <a:rPr lang="pl-PL" dirty="0"/>
              <a:t>, do której można przyporządkować poszczególne dokumenty ze względu na wspólne cechy formalne </a:t>
            </a:r>
            <a:r>
              <a:rPr lang="pl-PL" dirty="0" smtClean="0"/>
              <a:t>np. Artykuły, Książki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rodzaj </a:t>
            </a:r>
            <a:r>
              <a:rPr lang="pl-PL" dirty="0">
                <a:solidFill>
                  <a:srgbClr val="FF0000"/>
                </a:solidFill>
              </a:rPr>
              <a:t>lub gatunek, w stosunku do formy dzieła, stanowi szczegółową klasę</a:t>
            </a:r>
            <a:r>
              <a:rPr lang="pl-PL" dirty="0"/>
              <a:t>, do której można przyporządkować poszczególne dokumenty ze względu na wspólne cechy formalne </a:t>
            </a:r>
            <a:r>
              <a:rPr lang="pl-PL" dirty="0" smtClean="0"/>
              <a:t>np. Artykuł problemowy, Biografia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forma </a:t>
            </a:r>
            <a:r>
              <a:rPr lang="pl-PL" dirty="0">
                <a:solidFill>
                  <a:srgbClr val="FF0000"/>
                </a:solidFill>
              </a:rPr>
              <a:t>dzieła oraz rodzaj/gatunek w rekordzie bibliograficznym tworzą komplementarną </a:t>
            </a:r>
            <a:r>
              <a:rPr lang="pl-PL" dirty="0" smtClean="0">
                <a:solidFill>
                  <a:srgbClr val="FF0000"/>
                </a:solidFill>
              </a:rPr>
              <a:t>strukturę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5435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3100" b="1" dirty="0" smtClean="0">
                <a:solidFill>
                  <a:srgbClr val="FF0000"/>
                </a:solidFill>
              </a:rPr>
              <a:t>Deskryptory ujęciowe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deskryptory ujęciowe służą </a:t>
            </a:r>
            <a:r>
              <a:rPr lang="pl-PL" dirty="0"/>
              <a:t>przypisaniu treści materiału bibliotecznego do wybranych dziedzin nauki i sztuki oraz poszczególnych sfer aktywności </a:t>
            </a:r>
            <a:r>
              <a:rPr lang="pl-PL" dirty="0" smtClean="0"/>
              <a:t>człowieka</a:t>
            </a:r>
            <a:endParaRPr lang="pl-PL" dirty="0"/>
          </a:p>
          <a:p>
            <a:r>
              <a:rPr lang="pl-PL" dirty="0"/>
              <a:t> </a:t>
            </a:r>
            <a:r>
              <a:rPr lang="pl-PL" dirty="0" smtClean="0"/>
              <a:t>deskryptory </a:t>
            </a:r>
            <a:r>
              <a:rPr lang="pl-PL" dirty="0"/>
              <a:t>ujęciowe dzielą </a:t>
            </a:r>
            <a:r>
              <a:rPr lang="pl-PL" dirty="0" smtClean="0"/>
              <a:t>się na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   </a:t>
            </a:r>
            <a:r>
              <a:rPr lang="pl-PL" dirty="0" smtClean="0">
                <a:solidFill>
                  <a:srgbClr val="FF0000"/>
                </a:solidFill>
              </a:rPr>
              <a:t>Deskryptory dziedzin nauki i sztuki (łącznie 33)</a:t>
            </a:r>
            <a:r>
              <a:rPr lang="pl-PL" dirty="0" smtClean="0"/>
              <a:t>np. Bibliotekarstwo, </a:t>
            </a:r>
            <a:r>
              <a:rPr lang="pl-PL" dirty="0"/>
              <a:t>a</a:t>
            </a:r>
            <a:r>
              <a:rPr lang="pl-PL" dirty="0" smtClean="0"/>
              <a:t>rchiwistyka, </a:t>
            </a:r>
            <a:r>
              <a:rPr lang="pl-PL" dirty="0"/>
              <a:t>m</a:t>
            </a:r>
            <a:r>
              <a:rPr lang="pl-PL" dirty="0" smtClean="0"/>
              <a:t>uzealnictwo; Edukacja i pedagogika; Psychologia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    </a:t>
            </a:r>
            <a:r>
              <a:rPr lang="pl-PL" dirty="0" smtClean="0">
                <a:solidFill>
                  <a:srgbClr val="FF0000"/>
                </a:solidFill>
              </a:rPr>
              <a:t>Deskryptory dotyczące sfer życia (łącznie 8)</a:t>
            </a:r>
            <a:r>
              <a:rPr lang="pl-PL" dirty="0" smtClean="0"/>
              <a:t>np. Rodzina, relacje międzyludzkie ; Praca, kariera, pieniądze ; Rozwój osobisty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26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pic>
        <p:nvPicPr>
          <p:cNvPr id="4" name="Symbol zastępczy zawartości 3" descr="przepisy katalogowania - Mozilla Firefox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2737"/>
            <a:ext cx="8229600" cy="4464496"/>
          </a:xfrm>
        </p:spPr>
      </p:pic>
      <p:sp>
        <p:nvSpPr>
          <p:cNvPr id="5" name="pole tekstowe 4"/>
          <p:cNvSpPr txBox="1"/>
          <p:nvPr/>
        </p:nvSpPr>
        <p:spPr>
          <a:xfrm>
            <a:off x="683568" y="551723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Serwis Deskryptory Biblioteki Narodowej - Ścieżka dostępu: Biblioteka Narodowa – zakładka: Dla bibliotekarzy – Deskryptory BN – Przepisy katalogowania lub: Biblioteka Narodowa – Na skróty – Deskryptory Biblioteki Narodowej – Przepisy katalogowania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5328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00808"/>
            <a:ext cx="86764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Bibliografia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400" dirty="0" smtClean="0"/>
              <a:t>Witryna DBN [online]. [dostęp 10 luty 2021]. Dostępny w World Wide</a:t>
            </a:r>
            <a:r>
              <a:rPr lang="pl-PL" sz="2400" dirty="0"/>
              <a:t> Web : </a:t>
            </a:r>
            <a:r>
              <a:rPr lang="pl-PL" sz="2400" dirty="0">
                <a:hlinkClick r:id="rId2"/>
              </a:rPr>
              <a:t>https://</a:t>
            </a:r>
            <a:r>
              <a:rPr lang="pl-PL" sz="2400" dirty="0" smtClean="0">
                <a:hlinkClick r:id="rId2"/>
              </a:rPr>
              <a:t>www.bn.org.pl/dla-bibliotekarzy/deskryptory-bn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6026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język informacyjno-wyszukiwawczy wykorzystywany zarówno w opisie przedmiotowym jak i formalnym, oparty o słownictwo Języka Haseł Przedmiotowych BN</a:t>
            </a:r>
          </a:p>
          <a:p>
            <a:r>
              <a:rPr lang="pl-PL" dirty="0"/>
              <a:t>stosowany w BN od 1 stycznia 2017 r.</a:t>
            </a:r>
          </a:p>
          <a:p>
            <a:r>
              <a:rPr lang="pl-PL" dirty="0" smtClean="0"/>
              <a:t>główna nowość w stosunku do JHP BN – podzielenie hasła na mniejsze jednostki stanowiące oddzielne punkty dostępu</a:t>
            </a:r>
          </a:p>
          <a:p>
            <a:r>
              <a:rPr lang="pl-PL" dirty="0">
                <a:solidFill>
                  <a:srgbClr val="FF0000"/>
                </a:solidFill>
              </a:rPr>
              <a:t>p</a:t>
            </a:r>
            <a:r>
              <a:rPr lang="pl-PL" dirty="0" smtClean="0">
                <a:solidFill>
                  <a:srgbClr val="FF0000"/>
                </a:solidFill>
              </a:rPr>
              <a:t>rzejście z systemu prekoordynowanego (strategię wyszukiwawczą ustala katalogujący) na system postkoordynowany (strategię wyszukiwawczą ustala sam użytkownik)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310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  <a:endParaRPr lang="pl-PL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600" b="1" dirty="0" smtClean="0">
                <a:solidFill>
                  <a:srgbClr val="FF0000"/>
                </a:solidFill>
              </a:rPr>
              <a:t>Deskryptor</a:t>
            </a:r>
            <a:r>
              <a:rPr lang="pl-PL" dirty="0" smtClean="0"/>
              <a:t> – </a:t>
            </a:r>
            <a:r>
              <a:rPr lang="pl-PL" sz="2400" dirty="0" smtClean="0"/>
              <a:t>deskryptor </a:t>
            </a:r>
            <a:r>
              <a:rPr lang="pl-PL" sz="2400" dirty="0"/>
              <a:t>jest wyrazem lub grupą wyrazów, które stanowią nazwę preferowaną dowolnego elementu rzeczywistości (przedmiotu, osoby, zjawiska itp.) bądź pojęcia </a:t>
            </a:r>
            <a:r>
              <a:rPr lang="pl-PL" sz="2400" dirty="0" smtClean="0"/>
              <a:t>abstrakcyjnego ;</a:t>
            </a:r>
          </a:p>
          <a:p>
            <a:pPr algn="just"/>
            <a:r>
              <a:rPr lang="pl-PL" sz="2400" b="1" dirty="0"/>
              <a:t>w</a:t>
            </a:r>
            <a:r>
              <a:rPr lang="pl-PL" sz="2400" b="1" dirty="0" smtClean="0"/>
              <a:t> językach informacyjno-wyszukiwawczych deskryptorem określa się nazwę preferowaną przedmiotu lub innej cechy dokumentu</a:t>
            </a:r>
            <a:r>
              <a:rPr lang="pl-PL" sz="2400" dirty="0" smtClean="0"/>
              <a:t>, natomiast w naukach informatycznych tego terminu używa się do identyfikowania struktur danych</a:t>
            </a:r>
          </a:p>
          <a:p>
            <a:pPr algn="just"/>
            <a:endParaRPr lang="pl-PL" sz="2400" b="1" dirty="0" smtClean="0"/>
          </a:p>
          <a:p>
            <a:pPr algn="just"/>
            <a:endParaRPr lang="pl-PL" sz="2400" b="1" dirty="0" smtClean="0"/>
          </a:p>
          <a:p>
            <a:pPr algn="just"/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6632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>
                <a:solidFill>
                  <a:srgbClr val="FF0000"/>
                </a:solidFill>
              </a:rPr>
              <a:t>Deskryptory </a:t>
            </a:r>
            <a:r>
              <a:rPr lang="pl-PL" sz="2400" b="1" dirty="0">
                <a:solidFill>
                  <a:srgbClr val="FF0000"/>
                </a:solidFill>
              </a:rPr>
              <a:t>Biblioteki Narodowej </a:t>
            </a:r>
            <a:r>
              <a:rPr lang="pl-PL" sz="2400" dirty="0"/>
              <a:t>- stanowią nie tylko wyraz lub grupę wyrazów będących preferowaną nazwą danego elementu rzeczywistości, ale też jednoznacznie ten element identyfikują, stanowiąc tym samym ujednolicone </a:t>
            </a:r>
            <a:r>
              <a:rPr lang="pl-PL" sz="2400" dirty="0" smtClean="0"/>
              <a:t>i kontrolowane </a:t>
            </a:r>
            <a:r>
              <a:rPr lang="pl-PL" sz="2400" dirty="0"/>
              <a:t>punkty </a:t>
            </a:r>
            <a:r>
              <a:rPr lang="pl-PL" sz="2400" dirty="0" smtClean="0"/>
              <a:t>dostępu.</a:t>
            </a:r>
          </a:p>
          <a:p>
            <a:r>
              <a:rPr lang="pl-PL" sz="2400" dirty="0" smtClean="0"/>
              <a:t>Deskryptor może służyć indeksowaniu cech formalnych i przedmiotowych zbiorów bibliotecznych </a:t>
            </a:r>
          </a:p>
          <a:p>
            <a:r>
              <a:rPr lang="pl-PL" sz="2400" dirty="0" smtClean="0"/>
              <a:t>Deskryptory tworzą bazę rekordów wzorcowych i są powiązane relacjami semantycznymi</a:t>
            </a:r>
          </a:p>
        </p:txBody>
      </p:sp>
    </p:spTree>
    <p:extLst>
      <p:ext uri="{BB962C8B-B14F-4D97-AF65-F5344CB8AC3E}">
        <p14:creationId xmlns:p14="http://schemas.microsoft.com/office/powerpoint/2010/main" val="95890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Zgodnie z założeniami Deskryptory Biblioteki Narodowej to wyrażenia:</a:t>
            </a:r>
          </a:p>
          <a:p>
            <a:r>
              <a:rPr lang="pl-PL" sz="2400" dirty="0"/>
              <a:t>b</a:t>
            </a:r>
            <a:r>
              <a:rPr lang="pl-PL" sz="2400" dirty="0" smtClean="0"/>
              <a:t>ez określników np.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Metody nauczania zamiast Nauczanie – metody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Zaburzenia mowy  zamiast Mowa – zaburzenia 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/>
              <a:t>R</a:t>
            </a:r>
            <a:r>
              <a:rPr lang="pl-PL" sz="2400" dirty="0" smtClean="0"/>
              <a:t>ozwój psychofizyczny dziecka zamiast Dziecko – rozwój psychofizyczny</a:t>
            </a:r>
          </a:p>
          <a:p>
            <a:pPr marL="0" indent="0">
              <a:buNone/>
            </a:pPr>
            <a:endParaRPr lang="pl-PL" sz="2400" dirty="0" smtClean="0"/>
          </a:p>
          <a:p>
            <a:endParaRPr lang="pl-PL" sz="2400" dirty="0" smtClean="0">
              <a:solidFill>
                <a:srgbClr val="FF0000"/>
              </a:solidFill>
            </a:endParaRPr>
          </a:p>
          <a:p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425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Zgodnie z założeniami </a:t>
            </a:r>
            <a:r>
              <a:rPr lang="pl-PL" sz="2400" dirty="0" smtClean="0"/>
              <a:t>Deskryptory </a:t>
            </a:r>
            <a:r>
              <a:rPr lang="pl-PL" sz="2400" dirty="0"/>
              <a:t>Biblioteki </a:t>
            </a:r>
            <a:r>
              <a:rPr lang="pl-PL" sz="2400" dirty="0" smtClean="0"/>
              <a:t>Narodowej </a:t>
            </a:r>
            <a:r>
              <a:rPr lang="pl-PL" sz="2400" dirty="0"/>
              <a:t>to wyrażenia</a:t>
            </a:r>
            <a:r>
              <a:rPr lang="pl-PL" sz="2400" dirty="0" smtClean="0"/>
              <a:t>:</a:t>
            </a:r>
          </a:p>
          <a:p>
            <a:r>
              <a:rPr lang="pl-PL" sz="2400" dirty="0" smtClean="0"/>
              <a:t>najbardziej </a:t>
            </a:r>
            <a:r>
              <a:rPr lang="pl-PL" sz="2400" dirty="0"/>
              <a:t>rozpowszechnione np. </a:t>
            </a: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II </a:t>
            </a:r>
            <a:r>
              <a:rPr lang="pl-PL" sz="2400" dirty="0"/>
              <a:t>wojna światowa 1939-1945 zamiast Wojna 1939-1945 r. ; </a:t>
            </a: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Relacje </a:t>
            </a:r>
            <a:r>
              <a:rPr lang="pl-PL" sz="2400" dirty="0"/>
              <a:t>międzyludzkie zamiast Stosunki interpersonalne; </a:t>
            </a:r>
            <a:endParaRPr lang="pl-PL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Wolter </a:t>
            </a:r>
            <a:r>
              <a:rPr lang="pl-PL" sz="2400" dirty="0"/>
              <a:t>zamiast Voltaire </a:t>
            </a:r>
            <a:r>
              <a:rPr lang="pl-PL" sz="2400" dirty="0" smtClean="0"/>
              <a:t>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Chopin, Fryderyk </a:t>
            </a:r>
            <a:r>
              <a:rPr lang="pl-PL" sz="2400" dirty="0">
                <a:solidFill>
                  <a:srgbClr val="FF0000"/>
                </a:solidFill>
              </a:rPr>
              <a:t>a nie </a:t>
            </a:r>
            <a:r>
              <a:rPr lang="pl-PL" sz="2400" dirty="0" smtClean="0">
                <a:solidFill>
                  <a:srgbClr val="FF0000"/>
                </a:solidFill>
              </a:rPr>
              <a:t>Szopen</a:t>
            </a:r>
            <a:r>
              <a:rPr lang="pl-PL" sz="2400" dirty="0">
                <a:solidFill>
                  <a:srgbClr val="FF0000"/>
                </a:solidFill>
              </a:rPr>
              <a:t>, </a:t>
            </a:r>
            <a:r>
              <a:rPr lang="pl-PL" sz="2400" dirty="0" smtClean="0">
                <a:solidFill>
                  <a:srgbClr val="FF0000"/>
                </a:solidFill>
              </a:rPr>
              <a:t>Fryderyk</a:t>
            </a:r>
          </a:p>
          <a:p>
            <a:pPr marL="0" indent="0">
              <a:buNone/>
            </a:pPr>
            <a:endParaRPr lang="pl-PL" sz="2400" dirty="0">
              <a:solidFill>
                <a:srgbClr val="FF0000"/>
              </a:solidFill>
            </a:endParaRP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26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Zgodnie z założeniami </a:t>
            </a:r>
            <a:r>
              <a:rPr lang="pl-PL" sz="2400" dirty="0" smtClean="0"/>
              <a:t>Deskryptory </a:t>
            </a:r>
            <a:r>
              <a:rPr lang="pl-PL" sz="2400" dirty="0"/>
              <a:t>Biblioteki </a:t>
            </a:r>
            <a:r>
              <a:rPr lang="pl-PL" sz="2400" dirty="0" smtClean="0"/>
              <a:t>Narodowej </a:t>
            </a:r>
            <a:r>
              <a:rPr lang="pl-PL" sz="2400" dirty="0"/>
              <a:t>to wyrażenia:</a:t>
            </a:r>
          </a:p>
          <a:p>
            <a:r>
              <a:rPr lang="pl-PL" sz="2400" dirty="0" smtClean="0"/>
              <a:t>nazwy w szyku naturalnym np.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Bałtyk (morze) zamiast Bałtyckie, Morze;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Instytut Fizyki (Polska Akademia Nauk) zamiast Polska Akademia Nauk. Instytut Fizyki 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/>
              <a:t>Województwo podkarpackie (1999) zamiast Podkarpackie, województwo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089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Rodzaje deskryptorów</a:t>
            </a:r>
          </a:p>
          <a:p>
            <a:pPr marL="0" indent="0">
              <a:buNone/>
            </a:pPr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dirty="0" smtClean="0"/>
              <a:t>Deskryptor osobowy</a:t>
            </a:r>
          </a:p>
          <a:p>
            <a:r>
              <a:rPr lang="pl-PL" dirty="0" smtClean="0"/>
              <a:t>Deskryptor korporatywny</a:t>
            </a:r>
          </a:p>
          <a:p>
            <a:r>
              <a:rPr lang="pl-PL" dirty="0" smtClean="0"/>
              <a:t>Deskryptor imprezy</a:t>
            </a:r>
          </a:p>
          <a:p>
            <a:r>
              <a:rPr lang="pl-PL" dirty="0" smtClean="0"/>
              <a:t>Deskryptor tytułu serii</a:t>
            </a:r>
          </a:p>
          <a:p>
            <a:r>
              <a:rPr lang="pl-PL" dirty="0" smtClean="0"/>
              <a:t>Deskryptor geograficzny</a:t>
            </a:r>
          </a:p>
          <a:p>
            <a:r>
              <a:rPr lang="pl-PL" dirty="0" smtClean="0"/>
              <a:t>Deskryptor chronologiczny</a:t>
            </a:r>
          </a:p>
          <a:p>
            <a:r>
              <a:rPr lang="pl-PL" dirty="0" smtClean="0"/>
              <a:t>Deskryptor przedmiotowy</a:t>
            </a:r>
          </a:p>
          <a:p>
            <a:r>
              <a:rPr lang="pl-PL" dirty="0" smtClean="0"/>
              <a:t>Deskryptor formy/rodzaju/gatunku</a:t>
            </a:r>
          </a:p>
          <a:p>
            <a:r>
              <a:rPr lang="pl-PL" dirty="0" smtClean="0"/>
              <a:t>Deskryptory ujęciowe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69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>
                <a:solidFill>
                  <a:schemeClr val="accent6">
                    <a:lumMod val="50000"/>
                  </a:schemeClr>
                </a:solidFill>
              </a:rPr>
              <a:t>Deskryptory Biblioteki Narodowej (DBN)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6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</a:rPr>
              <a:t>Deskryptor osobowy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deskryptor </a:t>
            </a:r>
            <a:r>
              <a:rPr lang="pl-PL" dirty="0"/>
              <a:t>osobowy identyfikuje osobę lub grupę osób rzeczywistych lub fikcyjnych (w tym postacie </a:t>
            </a:r>
            <a:r>
              <a:rPr lang="pl-PL" dirty="0" smtClean="0"/>
              <a:t>literackie i mitologiczne</a:t>
            </a:r>
            <a:r>
              <a:rPr lang="pl-PL" dirty="0"/>
              <a:t>). </a:t>
            </a:r>
            <a:r>
              <a:rPr lang="pl-PL" dirty="0" smtClean="0"/>
              <a:t>Nazwiska i imiona podaje się w mianowniku, stosując się do zasad języka ojczystego danego autora, </a:t>
            </a:r>
            <a:r>
              <a:rPr lang="pl-PL" dirty="0" smtClean="0">
                <a:solidFill>
                  <a:srgbClr val="FF0000"/>
                </a:solidFill>
              </a:rPr>
              <a:t>w formie najbardziej rozpowszechnionej wśród użytkowników języka polskiego </a:t>
            </a:r>
          </a:p>
          <a:p>
            <a:r>
              <a:rPr lang="pl-PL" dirty="0" smtClean="0"/>
              <a:t>deskryptory </a:t>
            </a:r>
            <a:r>
              <a:rPr lang="pl-PL" dirty="0"/>
              <a:t>osobowe wyrażające postacie fikcyjne zapisywane są w szyku </a:t>
            </a:r>
            <a:r>
              <a:rPr lang="pl-PL" dirty="0" smtClean="0"/>
              <a:t>naturalnym np. James Bond (postać fikcyjna), Orfeusz (postać mitologiczna)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12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1106</Words>
  <Application>Microsoft Office PowerPoint</Application>
  <PresentationFormat>Pokaz na ekranie (4:3)</PresentationFormat>
  <Paragraphs>113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Motyw pakietu Office</vt:lpstr>
      <vt:lpstr>Deskryptory Biblioteki Narodowej (DBN) – ogólne wprowadzenie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  <vt:lpstr>Deskryptory Biblioteki Narodowej (DBN)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Deskryptory Biblioteki Narodowe (DBN) – ogólne wprowadzenie</dc:title>
  <dc:creator>Małgorzata Penar</dc:creator>
  <cp:lastModifiedBy>Krystyna Biernacka</cp:lastModifiedBy>
  <cp:revision>87</cp:revision>
  <dcterms:created xsi:type="dcterms:W3CDTF">2017-09-25T09:28:25Z</dcterms:created>
  <dcterms:modified xsi:type="dcterms:W3CDTF">2021-03-10T08:01:56Z</dcterms:modified>
  <cp:contentStatus/>
</cp:coreProperties>
</file>