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notesMasterIdLst>
    <p:notesMasterId r:id="rId42"/>
  </p:notesMasterIdLst>
  <p:sldIdLst>
    <p:sldId id="256" r:id="rId2"/>
    <p:sldId id="259" r:id="rId3"/>
    <p:sldId id="262" r:id="rId4"/>
    <p:sldId id="290" r:id="rId5"/>
    <p:sldId id="257" r:id="rId6"/>
    <p:sldId id="258" r:id="rId7"/>
    <p:sldId id="260" r:id="rId8"/>
    <p:sldId id="293" r:id="rId9"/>
    <p:sldId id="291" r:id="rId10"/>
    <p:sldId id="261" r:id="rId11"/>
    <p:sldId id="276" r:id="rId12"/>
    <p:sldId id="263" r:id="rId13"/>
    <p:sldId id="264" r:id="rId14"/>
    <p:sldId id="265" r:id="rId15"/>
    <p:sldId id="266" r:id="rId16"/>
    <p:sldId id="294" r:id="rId17"/>
    <p:sldId id="287" r:id="rId18"/>
    <p:sldId id="277" r:id="rId19"/>
    <p:sldId id="288" r:id="rId20"/>
    <p:sldId id="271" r:id="rId21"/>
    <p:sldId id="280" r:id="rId22"/>
    <p:sldId id="295" r:id="rId23"/>
    <p:sldId id="270" r:id="rId24"/>
    <p:sldId id="279" r:id="rId25"/>
    <p:sldId id="296" r:id="rId26"/>
    <p:sldId id="272" r:id="rId27"/>
    <p:sldId id="281" r:id="rId28"/>
    <p:sldId id="297" r:id="rId29"/>
    <p:sldId id="273" r:id="rId30"/>
    <p:sldId id="282" r:id="rId31"/>
    <p:sldId id="274" r:id="rId32"/>
    <p:sldId id="283" r:id="rId33"/>
    <p:sldId id="299" r:id="rId34"/>
    <p:sldId id="275" r:id="rId35"/>
    <p:sldId id="284" r:id="rId36"/>
    <p:sldId id="298" r:id="rId37"/>
    <p:sldId id="285" r:id="rId38"/>
    <p:sldId id="268" r:id="rId39"/>
    <p:sldId id="269" r:id="rId40"/>
    <p:sldId id="29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710" autoAdjust="0"/>
  </p:normalViewPr>
  <p:slideViewPr>
    <p:cSldViewPr snapToGrid="0">
      <p:cViewPr varScale="1">
        <p:scale>
          <a:sx n="67" d="100"/>
          <a:sy n="67" d="100"/>
        </p:scale>
        <p:origin x="36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F1090-646B-4753-B50D-4067EA14617B}" type="datetimeFigureOut">
              <a:rPr lang="pl-PL" smtClean="0"/>
              <a:t>27.02.2020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4CB41-B787-449D-B37A-CDCFF9314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669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4CB41-B787-449D-B37A-CDCFF9314A7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3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9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995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479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75283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656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024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349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66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2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3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3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4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1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0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2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0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3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Narodowe_Si%C5%82y_Zbrojne" TargetMode="External"/><Relationship Id="rId2" Type="http://schemas.openxmlformats.org/officeDocument/2006/relationships/hyperlink" Target="https://pl.wikipedia.org/wiki/Zrzeszenie_Wolno%C5%9B%C4%87_i_Niezawis%C5%82o%C5%9B%C4%8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.wikipedia.org/wiki/%C5%9Awiatowy_Zwi%C4%85zek_%C5%BBo%C5%82nierzy_Armii_Krajowej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ykleci.ipn.gov.pl/zw/histori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636" y="163749"/>
            <a:ext cx="8825658" cy="2365443"/>
          </a:xfrm>
        </p:spPr>
        <p:txBody>
          <a:bodyPr/>
          <a:lstStyle/>
          <a:p>
            <a:r>
              <a:rPr lang="pl-PL" sz="4000" dirty="0" smtClean="0"/>
              <a:t>      </a:t>
            </a:r>
            <a:r>
              <a:rPr lang="pl-PL" sz="4200" b="1" i="1" dirty="0" smtClean="0">
                <a:solidFill>
                  <a:srgbClr val="00B0F0"/>
                </a:solidFill>
              </a:rPr>
              <a:t>PRZECIW </a:t>
            </a:r>
            <a:r>
              <a:rPr lang="pl-PL" sz="4200" b="1" i="1" dirty="0" smtClean="0"/>
              <a:t>  </a:t>
            </a:r>
            <a:r>
              <a:rPr lang="pl-PL" sz="4200" b="1" i="1" dirty="0" smtClean="0">
                <a:solidFill>
                  <a:schemeClr val="bg1"/>
                </a:solidFill>
              </a:rPr>
              <a:t>BRUNATNEMU</a:t>
            </a:r>
            <a:r>
              <a:rPr lang="pl-PL" sz="4200" b="1" i="1" dirty="0" smtClean="0"/>
              <a:t/>
            </a:r>
            <a:br>
              <a:rPr lang="pl-PL" sz="4200" b="1" i="1" dirty="0" smtClean="0"/>
            </a:br>
            <a:r>
              <a:rPr lang="pl-PL" sz="4200" b="1" i="1" dirty="0" smtClean="0">
                <a:solidFill>
                  <a:srgbClr val="00B0F0"/>
                </a:solidFill>
              </a:rPr>
              <a:t>I</a:t>
            </a:r>
            <a:r>
              <a:rPr lang="pl-PL" sz="4200" b="1" i="1" dirty="0" smtClean="0"/>
              <a:t> </a:t>
            </a:r>
            <a:r>
              <a:rPr lang="pl-PL" sz="4200" b="1" i="1" dirty="0" smtClean="0">
                <a:solidFill>
                  <a:schemeClr val="accent1">
                    <a:lumMod val="75000"/>
                  </a:schemeClr>
                </a:solidFill>
              </a:rPr>
              <a:t>CZERWONEMU ZNIEWOLENIU</a:t>
            </a:r>
            <a:endParaRPr lang="pl-PL" sz="4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2636" y="2986088"/>
            <a:ext cx="7812157" cy="3011204"/>
          </a:xfrm>
        </p:spPr>
        <p:txBody>
          <a:bodyPr>
            <a:noAutofit/>
          </a:bodyPr>
          <a:lstStyle/>
          <a:p>
            <a:pPr algn="ctr"/>
            <a:r>
              <a:rPr lang="pl-PL" sz="3600" b="1" i="1" dirty="0" smtClean="0">
                <a:solidFill>
                  <a:schemeClr val="tx1"/>
                </a:solidFill>
              </a:rPr>
              <a:t>„Żołnierze Wyklęci</a:t>
            </a:r>
            <a:r>
              <a:rPr lang="pl-PL" sz="3600" b="1" dirty="0" smtClean="0">
                <a:solidFill>
                  <a:schemeClr val="tx1"/>
                </a:solidFill>
              </a:rPr>
              <a:t>”</a:t>
            </a:r>
            <a:endParaRPr lang="pl-PL" sz="3600" b="1" dirty="0">
              <a:solidFill>
                <a:schemeClr val="tx1"/>
              </a:solidFill>
            </a:endParaRPr>
          </a:p>
        </p:txBody>
      </p:sp>
      <p:pic>
        <p:nvPicPr>
          <p:cNvPr id="14" name="Obraz 13" descr="https://upload.wikimedia.org/wikipedia/commons/5/5d/J%C3%B3zef_Franczak_Lale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521" y="1346470"/>
            <a:ext cx="4267200" cy="5210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693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14288"/>
            <a:ext cx="9404723" cy="1400530"/>
          </a:xfrm>
        </p:spPr>
        <p:txBody>
          <a:bodyPr/>
          <a:lstStyle/>
          <a:p>
            <a:r>
              <a:rPr lang="pl-PL" dirty="0" smtClean="0"/>
              <a:t>Stan liczebny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38745" y="1014413"/>
            <a:ext cx="9068340" cy="4896254"/>
          </a:xfrm>
        </p:spPr>
        <p:txBody>
          <a:bodyPr>
            <a:noAutofit/>
          </a:bodyPr>
          <a:lstStyle/>
          <a:p>
            <a:r>
              <a:rPr lang="pl-PL" dirty="0"/>
              <a:t>Liczbę członków wszystkich organizacji i grup konspiracyjnych szacuje się na 120–180 tysięcy </a:t>
            </a:r>
            <a:r>
              <a:rPr lang="pl-PL" dirty="0" smtClean="0"/>
              <a:t>osób. </a:t>
            </a:r>
          </a:p>
          <a:p>
            <a:r>
              <a:rPr lang="pl-PL" dirty="0" smtClean="0"/>
              <a:t>W </a:t>
            </a:r>
            <a:r>
              <a:rPr lang="pl-PL" dirty="0"/>
              <a:t>ostatnich dniach II wojny światowej na terenie Polski działało 80 tysięcy partyzantów </a:t>
            </a:r>
            <a:r>
              <a:rPr lang="pl-PL" dirty="0" smtClean="0"/>
              <a:t>antykomunistycznych. </a:t>
            </a:r>
            <a:r>
              <a:rPr lang="pl-PL" dirty="0"/>
              <a:t>Ostatni członek ruchu oporu – Józef Franczak ps. „Lalek” z oddziału kpt. Zdzisława Brońskiego „Uskoka” – zginął w obławie w Majdanie Kozic Górnych pod Piaskami (woj. lubelskie) osiemnaście lat po wojnie – 21 października 1963 roku. W praktyce jednak większość organizacji zbrojnych upadła na skutek braku reakcji USA i Wielkiej Brytanii, gwarantów postanowień konferencji jałtańskiej, na sfałszowanie przez PPR wyborów do Sejmu Ustawodawczego w styczniu </a:t>
            </a:r>
            <a:r>
              <a:rPr lang="pl-PL" dirty="0" smtClean="0"/>
              <a:t>1947 r.        </a:t>
            </a:r>
            <a:r>
              <a:rPr lang="pl-PL" dirty="0"/>
              <a:t>i </a:t>
            </a:r>
            <a:r>
              <a:rPr lang="pl-PL" dirty="0" smtClean="0"/>
              <a:t> w  konsekwencji </a:t>
            </a:r>
            <a:r>
              <a:rPr lang="pl-PL" dirty="0"/>
              <a:t>ostateczne uznanie w ten sposób przez mocarstwa anglosaskie narzuconej przez ZSRR władzy w Polsce. </a:t>
            </a:r>
            <a:endParaRPr lang="pl-PL" dirty="0" smtClean="0"/>
          </a:p>
          <a:p>
            <a:r>
              <a:rPr lang="pl-PL" dirty="0" smtClean="0"/>
              <a:t>Po </a:t>
            </a:r>
            <a:r>
              <a:rPr lang="pl-PL" dirty="0"/>
              <a:t>masowych ujawnieniach (76 774 osoby) w trakcie powyborczej amnestii, w związku z załamaniem się oczekiwań na interwencję mocarstw, antykomunistyczne, niepodległościowe podziemie zbrojne liczyło po </a:t>
            </a:r>
            <a:r>
              <a:rPr lang="pl-PL" dirty="0" smtClean="0"/>
              <a:t>1947 r.  </a:t>
            </a:r>
            <a:r>
              <a:rPr lang="pl-PL" dirty="0"/>
              <a:t>nie więcej niż dwa tysiące </a:t>
            </a:r>
            <a:r>
              <a:rPr lang="pl-PL" dirty="0" smtClean="0"/>
              <a:t>osób.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419513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Informacja ze strony internetowej http://wykleci.ipn.gov.pl: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200" dirty="0" smtClean="0"/>
              <a:t>Powojenna konspiracja niepodległościowa była – aż do powstania „Solidarności” – najliczniejszą formą zorganizowanego oporu społeczeństwa polskiego wobec narzuconej władzy. W roku największej aktywności zbrojnego podziemia -1945, działało w nim bezpośrednio 150 – 200 tysięcy konspiratorów, zgrupowanych w oddziałach o bardzo różnej orientacji. 20 tysięcy z nich walczyło w oddziałach partyzanckich. Kolejnych kilkaset tysięcy stanowili ludzie zapewniający partyzantom aprowizację, wywiad, schronienie i łączność. Doliczyć trzeba jeszcze około 20 tysięcy uczniów z podziemnych organizacji młodzieżowych sprzeciwiających się komunistom.  Łącznie daje to grupę ponad pół miliona ludzi tworzących społeczność Żołnierzy Wyklętych.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84972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294" y="141433"/>
            <a:ext cx="9404723" cy="1400530"/>
          </a:xfrm>
        </p:spPr>
        <p:txBody>
          <a:bodyPr/>
          <a:lstStyle/>
          <a:p>
            <a:r>
              <a:rPr lang="pl-PL" dirty="0" smtClean="0"/>
              <a:t>Na Kresach Wschodnich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4293" y="1147864"/>
            <a:ext cx="9557222" cy="5466945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Po wkroczeniu w roku 1944 Armii Czerwonej na terytorium Polski </a:t>
            </a:r>
            <a:r>
              <a:rPr lang="pl-PL" dirty="0" smtClean="0"/>
              <a:t>NKWD rozpoczęło </a:t>
            </a:r>
            <a:r>
              <a:rPr lang="pl-PL" dirty="0"/>
              <a:t>aresztowania, deportacje i </a:t>
            </a:r>
            <a:r>
              <a:rPr lang="pl-PL" dirty="0" smtClean="0"/>
              <a:t>stosowało terror </a:t>
            </a:r>
            <a:r>
              <a:rPr lang="pl-PL" dirty="0"/>
              <a:t>wobec polskiej ludności cywilnej. Jeszcze w okresie okupacji niemieckiej działalność radzieckich dywersantów spadochronowych polegała głównie na tropieniu i rozszyfrowywaniu oddziałów Armii Krajowej, mordowaniu ludności wiejskiej, udzielającej pomocy Armii Krajowej, napadaniu na dwory, paleniu kościołów i likwidowaniu inteligencji polskiej. Do kontroli polskich ziem wschodnich użyto oddziały NKWD, oddziały Armii Czerwonej i miejscową milicję, rekrutującą się z czerwonej partyzantki. </a:t>
            </a:r>
          </a:p>
          <a:p>
            <a:r>
              <a:rPr lang="pl-PL" dirty="0" smtClean="0"/>
              <a:t>W </a:t>
            </a:r>
            <a:r>
              <a:rPr lang="pl-PL" dirty="0"/>
              <a:t>rejonie Lidy w ciągu 3 miesięcy NKWD wymordowało 9800 osób. W Szczuczynie Nowogródzkim zamordowano 8000 osób. </a:t>
            </a:r>
          </a:p>
          <a:p>
            <a:r>
              <a:rPr lang="pl-PL" dirty="0" smtClean="0"/>
              <a:t> </a:t>
            </a:r>
            <a:r>
              <a:rPr lang="pl-PL" dirty="0"/>
              <a:t>W sierpniu 1944 roku z Wilna wywieziono kilkanaście tysięcy mężczyzn do Kaługi. 35 000 aresztowanych w Wilnie deportowano do południowej części Związku Radzieckiego i na Syberię. Liczbę Polaków deportowanych z terenów byłych województw wileńskiego i nowogródzkiego do grudnia </a:t>
            </a:r>
            <a:r>
              <a:rPr lang="pl-PL" dirty="0" smtClean="0"/>
              <a:t>1944 roku  </a:t>
            </a:r>
            <a:r>
              <a:rPr lang="pl-PL" dirty="0"/>
              <a:t>oceniano na ok. 80 000 osób. </a:t>
            </a:r>
            <a:endParaRPr lang="pl-PL" dirty="0" smtClean="0"/>
          </a:p>
          <a:p>
            <a:r>
              <a:rPr lang="pl-PL" dirty="0" smtClean="0"/>
              <a:t>Do </a:t>
            </a:r>
            <a:r>
              <a:rPr lang="pl-PL" dirty="0"/>
              <a:t>stycznia 1945 roku oceniano liczbę Polaków aresztowanych i wywiezionych do Związku Radzieckiego na ok. 5000 w Grodnie i ok. 10 000 w </a:t>
            </a:r>
            <a:r>
              <a:rPr lang="pl-PL" dirty="0" smtClean="0"/>
              <a:t>Białymstoku.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428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Represje NKWD</a:t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2975" y="1714500"/>
            <a:ext cx="9107859" cy="43342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sz="2400" dirty="0"/>
              <a:t>W Rzeszowskiem w 1944 roku wśród bagien Kraskowa Włodawskiego NKWD zorganizowało obozy koncentracyjne dla oficerów Armii Krajowej i działaczy polskich z okresu okupacji niemieckiej. Pod Siedlcami w miejscowości </a:t>
            </a:r>
            <a:r>
              <a:rPr lang="pl-PL" sz="2400" dirty="0" err="1"/>
              <a:t>Kruślin</a:t>
            </a:r>
            <a:r>
              <a:rPr lang="pl-PL" sz="2400" dirty="0"/>
              <a:t> NKWD zorganizowało obóz koncentracyjny dla aresztowanych działaczy polskich, których umieszczono w dołach o głębokości 8 m i powierzchni 2 na 2 m, gdzie woda sięgała do </a:t>
            </a:r>
            <a:r>
              <a:rPr lang="pl-PL" sz="2400" dirty="0" smtClean="0"/>
              <a:t>kolan.</a:t>
            </a:r>
            <a:endParaRPr lang="pl-PL" sz="2400" dirty="0"/>
          </a:p>
          <a:p>
            <a:r>
              <a:rPr lang="pl-PL" sz="2400" dirty="0"/>
              <a:t>Ocenia się, że między listopadem 1944 roku a majem 1945 roku do obozów pracy na Syberii trafiło przynajmniej 50 tysięcy Polaków, a przynajmniej dwukrotnie więcej znalazło się w obozach utworzonych w </a:t>
            </a:r>
            <a:r>
              <a:rPr lang="pl-PL" sz="2400" dirty="0" smtClean="0"/>
              <a:t>Polsce.</a:t>
            </a:r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2325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166613"/>
            <a:ext cx="9404723" cy="1400530"/>
          </a:xfrm>
        </p:spPr>
        <p:txBody>
          <a:bodyPr/>
          <a:lstStyle/>
          <a:p>
            <a:r>
              <a:rPr lang="pl-PL" dirty="0" smtClean="0"/>
              <a:t>Represje urzędu bezpieczeństwa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4293" y="1567143"/>
            <a:ext cx="8946541" cy="4195481"/>
          </a:xfrm>
        </p:spPr>
        <p:txBody>
          <a:bodyPr>
            <a:noAutofit/>
          </a:bodyPr>
          <a:lstStyle/>
          <a:p>
            <a:r>
              <a:rPr lang="pl-PL" sz="2100" dirty="0"/>
              <a:t>NKWD i u</a:t>
            </a:r>
            <a:r>
              <a:rPr lang="pl-PL" sz="2100" dirty="0" smtClean="0"/>
              <a:t>rząd bezpieczeństwa walczyły </a:t>
            </a:r>
            <a:r>
              <a:rPr lang="pl-PL" sz="2100" dirty="0"/>
              <a:t>z konspiracją niepodległościową podstępnymi metodami. Już w 1945 roku po aresztowaniu Jana Mazurkiewicza ps. „Radosław” utworzono tzw. Centralną Komisję Likwidacyjną AK. „Radosław” zwrócił się do byłych żołnierzy Armii Krajowej z apelem o ujawnienie się i skorzystanie z amnestii. Była ona jednak podwójnym oszustwem – nie dość że obiecywała „łaskę”, mimo iż żołnierze AK nie popełnili przestępstw przeciwko narodowi, to jeszcze ubecy mieli tajną instrukcję, by ujawniających się AK-owców po ich ewidencji „internować i odosobnić”. </a:t>
            </a:r>
            <a:endParaRPr lang="pl-PL" sz="2100" dirty="0" smtClean="0"/>
          </a:p>
          <a:p>
            <a:r>
              <a:rPr lang="pl-PL" sz="2100" dirty="0" smtClean="0"/>
              <a:t>W </a:t>
            </a:r>
            <a:r>
              <a:rPr lang="pl-PL" sz="2100" dirty="0"/>
              <a:t>1945 roku ujawniło się ok. 50 tys. żołnierzy podziemia. Taktykę </a:t>
            </a:r>
            <a:r>
              <a:rPr lang="pl-PL" sz="2100" dirty="0" smtClean="0"/>
              <a:t>      tę </a:t>
            </a:r>
            <a:r>
              <a:rPr lang="pl-PL" sz="2100" dirty="0"/>
              <a:t>powtórzono również w amnestii z 1947 roku, ujawniło się wtedy </a:t>
            </a:r>
            <a:r>
              <a:rPr lang="pl-PL" sz="2100" dirty="0" smtClean="0"/>
              <a:t>      76 </a:t>
            </a:r>
            <a:r>
              <a:rPr lang="pl-PL" sz="2100" dirty="0"/>
              <a:t>774 osób. Zebrana w toku przesłuchań wiedza posłużyła do późniejszych represji wobec ujawnionych i dotarcia do osób nadal prowadzących </a:t>
            </a:r>
            <a:r>
              <a:rPr lang="pl-PL" sz="2100" dirty="0" smtClean="0"/>
              <a:t>walkę.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169807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Walki zbrojne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6111" y="2115157"/>
            <a:ext cx="9834664" cy="5554493"/>
          </a:xfrm>
        </p:spPr>
        <p:txBody>
          <a:bodyPr>
            <a:normAutofit/>
          </a:bodyPr>
          <a:lstStyle/>
          <a:p>
            <a:r>
              <a:rPr lang="pl-PL" sz="2400" dirty="0"/>
              <a:t>Akcje większości oddziałów podziemia antykomunistycznego były wymierzone w oddziały zbrojne UB, KBW, MO</a:t>
            </a:r>
            <a:r>
              <a:rPr lang="pl-PL" sz="2400" dirty="0" smtClean="0"/>
              <a:t>. </a:t>
            </a:r>
            <a:r>
              <a:rPr lang="pl-PL" sz="2400" dirty="0"/>
              <a:t>Największą zorganizowaną jednostką prowadzącą na terenie powojennej Polski również regularne walki z siłami bezpieczeństwa była </a:t>
            </a:r>
            <a:r>
              <a:rPr lang="pl-PL" sz="2400" dirty="0" smtClean="0"/>
              <a:t>     6 </a:t>
            </a:r>
            <a:r>
              <a:rPr lang="pl-PL" sz="2400" dirty="0"/>
              <a:t>Wileńska Brygada (WiN). Działania przeciw siłom bezpieczeństwa prowadził również m.in. wielkopolski oddział Antoniego </a:t>
            </a:r>
            <a:r>
              <a:rPr lang="pl-PL" sz="2400" dirty="0" err="1"/>
              <a:t>Fryszowskiego</a:t>
            </a:r>
            <a:r>
              <a:rPr lang="pl-PL" sz="2400" dirty="0"/>
              <a:t>: atak na spółdzielnię Samopomocy Chłopskiej </a:t>
            </a:r>
            <a:r>
              <a:rPr lang="pl-PL" sz="2400" dirty="0" smtClean="0"/>
              <a:t>   w </a:t>
            </a:r>
            <a:r>
              <a:rPr lang="pl-PL" sz="2400" dirty="0"/>
              <a:t>Wierzbinku (wrzesień </a:t>
            </a:r>
            <a:r>
              <a:rPr lang="pl-PL" sz="2400" dirty="0" smtClean="0"/>
              <a:t>1946 r.) </a:t>
            </a:r>
            <a:r>
              <a:rPr lang="pl-PL" sz="2400" dirty="0"/>
              <a:t>i atak na spółdzielnię </a:t>
            </a:r>
            <a:r>
              <a:rPr lang="pl-PL" sz="2400" dirty="0" err="1"/>
              <a:t>SCh</a:t>
            </a:r>
            <a:r>
              <a:rPr lang="pl-PL" sz="2400" dirty="0"/>
              <a:t> w Mostkach (maj </a:t>
            </a:r>
            <a:r>
              <a:rPr lang="pl-PL" sz="2400" dirty="0" smtClean="0"/>
              <a:t>1947 r.).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5670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Walki zbrojne cd.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2438" y="1853248"/>
            <a:ext cx="9834664" cy="555449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Do </a:t>
            </a:r>
            <a:r>
              <a:rPr lang="pl-PL" sz="2400" dirty="0"/>
              <a:t>walki z polskim podziemiem Państwowy Komitet Bezpieczeństwa skierował: 47 pułków piechoty, 2 brygady artylerii ciężkiej, 18 pułków artylerii lekkiej, 5 samodzielnych dywizjonów artylerii ciężkiej, </a:t>
            </a:r>
            <a:r>
              <a:rPr lang="pl-PL" sz="2400" dirty="0" smtClean="0"/>
              <a:t>       5 </a:t>
            </a:r>
            <a:r>
              <a:rPr lang="pl-PL" sz="2400" dirty="0"/>
              <a:t>pułków czołgów, 3 pułki kawalerii i jeden pułk saperów Wojska Polskiego, 2 pułki Korpusu Bezpieczeństwa Wewnętrznego, 14 batalionów operacyjnych, 18 batalionów ochrony i 13 kompanii konwojowych, z Milicji Obywatelskiej skierowano łącznie 52 808 milicjantów. Ogółem do walk z podziemiem zbrojnym przeznaczono ok. 150–180 tys. żołnierzy i milicjantów. Razem z ORMO zaangażowano ponad 250 tys. żołnierzy, milicjantów i </a:t>
            </a:r>
            <a:r>
              <a:rPr lang="pl-PL" sz="2400" dirty="0" smtClean="0"/>
              <a:t>ormowców.</a:t>
            </a:r>
            <a:endParaRPr lang="pl-PL" sz="2400" baseline="30000" dirty="0" smtClean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37956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Tekst przysięgi obowiązującej w oddziałach „Ognia”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„Przysięgam Panu Bogu Wszechmogącemu, że będę wiernie służył Ojczyźnie swojej. Dla Polski Ludowej poświęcę swoje życie. Rozkazy swoich dowódców będę sumiennie wykonywał. O prawa należne chłopu i wsi polskiej będę walczył. Tajemnicy dochowam, choćby padło przypłacić własną krwią. Tak mi dopomóż Bóg.”</a:t>
            </a:r>
          </a:p>
          <a:p>
            <a:r>
              <a:rPr lang="pl-PL" sz="2400" dirty="0" smtClean="0"/>
              <a:t>Cyt. za: M. </a:t>
            </a:r>
            <a:r>
              <a:rPr lang="pl-PL" sz="2400" dirty="0" err="1" smtClean="0"/>
              <a:t>Korkuć</a:t>
            </a:r>
            <a:r>
              <a:rPr lang="pl-PL" sz="2400" dirty="0" smtClean="0"/>
              <a:t>, „Zostańcie wierni tylko Polsce…” Niepodległościowe oddziały partyzanckie w Krakowskiem (1944-1947), Kraków 2002, s. 521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850733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925" y="524156"/>
            <a:ext cx="10755314" cy="1400530"/>
          </a:xfrm>
        </p:spPr>
        <p:txBody>
          <a:bodyPr/>
          <a:lstStyle/>
          <a:p>
            <a:r>
              <a:rPr lang="pl-PL" dirty="0" smtClean="0"/>
              <a:t>Fragment listu Józefa Kurasia „Ognia” do Bolesława Bieruta z 14 listopada </a:t>
            </a:r>
            <a:br>
              <a:rPr lang="pl-PL" dirty="0" smtClean="0"/>
            </a:br>
            <a:r>
              <a:rPr lang="pl-PL" dirty="0" smtClean="0"/>
              <a:t>1946 r.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3274" y="2862544"/>
            <a:ext cx="9283701" cy="4195481"/>
          </a:xfrm>
        </p:spPr>
        <p:txBody>
          <a:bodyPr>
            <a:normAutofit/>
          </a:bodyPr>
          <a:lstStyle/>
          <a:p>
            <a:r>
              <a:rPr lang="pl-PL" sz="2400" dirty="0" smtClean="0"/>
              <a:t>Oddział Partyzancki „Błyskawica” walczy o Wolną                i Niepodległą i prawdziwie demokratyczną Polskę. Walczyć będziemy tak o granice wschodnie, jak i zachodnie. Nie uznajemy ingerencji ZSRR w sprawy wewnętrzne polityki państwa polskiego. Komunizm, który pragnie opanować Polskę, musi zostać zniszczony.</a:t>
            </a:r>
          </a:p>
          <a:p>
            <a:r>
              <a:rPr lang="pl-PL" sz="2400" dirty="0" smtClean="0"/>
              <a:t>Cyt. za: M. </a:t>
            </a:r>
            <a:r>
              <a:rPr lang="pl-PL" sz="2400" dirty="0" err="1" smtClean="0"/>
              <a:t>Korkuć</a:t>
            </a:r>
            <a:r>
              <a:rPr lang="pl-PL" sz="2400" dirty="0" smtClean="0"/>
              <a:t>, Zgrupowanie Ognia, „Biuletyn IPN”        nr 1-2/2010, s. 53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87499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Pytania, zadania, problemy: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Na podstawie treści przysięgi obowiązującej w oddziałach „Ognia” i treści Listu Józefa Kurasia „Ognia” do Bolesława Bieruta proszę:</a:t>
            </a:r>
          </a:p>
          <a:p>
            <a:endParaRPr lang="pl-PL" sz="2400" dirty="0"/>
          </a:p>
          <a:p>
            <a:r>
              <a:rPr lang="pl-PL" sz="2400" dirty="0"/>
              <a:t>o</a:t>
            </a:r>
            <a:r>
              <a:rPr lang="pl-PL" sz="2400" dirty="0" smtClean="0"/>
              <a:t>mówić program Józefa Kurasia „Ognia” i jego żołnierzy</a:t>
            </a:r>
          </a:p>
          <a:p>
            <a:endParaRPr lang="pl-PL" sz="2400" dirty="0"/>
          </a:p>
          <a:p>
            <a:r>
              <a:rPr lang="pl-PL" sz="2400" dirty="0"/>
              <a:t>w</a:t>
            </a:r>
            <a:r>
              <a:rPr lang="pl-PL" sz="2400" dirty="0" smtClean="0"/>
              <a:t>ymienić wartości, do których się odwoływali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0229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6050" y="184361"/>
            <a:ext cx="9404723" cy="1400530"/>
          </a:xfrm>
        </p:spPr>
        <p:txBody>
          <a:bodyPr/>
          <a:lstStyle/>
          <a:p>
            <a:r>
              <a:rPr lang="pl-PL" dirty="0" smtClean="0"/>
              <a:t>Nazwa „Żołnierze Wyklęci”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70773" y="1177165"/>
            <a:ext cx="9053498" cy="5814392"/>
          </a:xfrm>
        </p:spPr>
        <p:txBody>
          <a:bodyPr>
            <a:normAutofit/>
          </a:bodyPr>
          <a:lstStyle/>
          <a:p>
            <a:r>
              <a:rPr lang="pl-PL" sz="2100" dirty="0"/>
              <a:t>Uczestnicy ruchu partyzanckiego określani są jako „żołnierze wyklęci”, „żołnierze drugiej konspiracji” </a:t>
            </a:r>
            <a:r>
              <a:rPr lang="pl-PL" sz="2100" dirty="0" smtClean="0"/>
              <a:t>czy też  </a:t>
            </a:r>
            <a:r>
              <a:rPr lang="pl-PL" sz="2100" dirty="0"/>
              <a:t>jako „żołnierze niezłomni”. Propaganda PRL</a:t>
            </a:r>
            <a:r>
              <a:rPr lang="pl-PL" sz="2100" dirty="0">
                <a:solidFill>
                  <a:schemeClr val="accent1"/>
                </a:solidFill>
              </a:rPr>
              <a:t> </a:t>
            </a:r>
            <a:r>
              <a:rPr lang="pl-PL" sz="2100" dirty="0"/>
              <a:t>określała żołnierzy podziemia niepodległościowego jako </a:t>
            </a:r>
            <a:r>
              <a:rPr lang="pl-PL" sz="2100" i="1" dirty="0"/>
              <a:t>bandy </a:t>
            </a:r>
            <a:r>
              <a:rPr lang="pl-PL" sz="2100" i="1" dirty="0" smtClean="0"/>
              <a:t>reakcyjnego </a:t>
            </a:r>
            <a:r>
              <a:rPr lang="pl-PL" sz="2100" i="1" dirty="0"/>
              <a:t>podziemia.</a:t>
            </a:r>
            <a:r>
              <a:rPr lang="pl-PL" sz="2100" dirty="0"/>
              <a:t> Określenie </a:t>
            </a:r>
            <a:r>
              <a:rPr lang="pl-PL" sz="2100" dirty="0">
                <a:solidFill>
                  <a:srgbClr val="00B0F0"/>
                </a:solidFill>
              </a:rPr>
              <a:t>„żołnierze wyklęci” </a:t>
            </a:r>
            <a:r>
              <a:rPr lang="pl-PL" sz="2100" dirty="0"/>
              <a:t>powstało w </a:t>
            </a:r>
            <a:r>
              <a:rPr lang="pl-PL" sz="2100" dirty="0" smtClean="0"/>
              <a:t>1993 r. </a:t>
            </a:r>
            <a:r>
              <a:rPr lang="pl-PL" sz="2100" dirty="0"/>
              <a:t>– użyto go pierwszy raz w tytule wystawy </a:t>
            </a:r>
            <a:r>
              <a:rPr lang="pl-PL" sz="2100" i="1" dirty="0"/>
              <a:t>Żołnierze Wyklęci – antykomunistyczne podziemie zbrojne po 1944 r.</a:t>
            </a:r>
            <a:r>
              <a:rPr lang="pl-PL" sz="2100" dirty="0"/>
              <a:t>, organizowanej przez Ligę Republikańską na Uniwersytecie </a:t>
            </a:r>
            <a:r>
              <a:rPr lang="pl-PL" sz="2100" dirty="0" smtClean="0"/>
              <a:t>Warszawskim. </a:t>
            </a:r>
            <a:r>
              <a:rPr lang="pl-PL" sz="2100" dirty="0"/>
              <a:t>Jego autorem był Leszek </a:t>
            </a:r>
            <a:r>
              <a:rPr lang="pl-PL" sz="2100" dirty="0" smtClean="0"/>
              <a:t>Żebrowski. </a:t>
            </a:r>
            <a:r>
              <a:rPr lang="pl-PL" sz="2100" dirty="0"/>
              <a:t>Stanowi ono bezpośrednie odwołanie do listu otrzymanego przez wdowę po jednym z żołnierzy podziemia, w którym, zawiadamiając o wykonaniu wyroku śmierci na jej mężu, dowódca jednostki wojskowej pisze o nim: </a:t>
            </a:r>
            <a:r>
              <a:rPr lang="pl-PL" sz="2100" i="1" dirty="0"/>
              <a:t>wieczna hańba i nienawiść naszych żołnierzy i oficerów towarzyszy mu i poza grób. Każdy, kto czuje w sobie polską krew, przeklina go – niech więc wyrzeknie się go własna jego żona i </a:t>
            </a:r>
            <a:r>
              <a:rPr lang="pl-PL" sz="2100" i="1" dirty="0" smtClean="0"/>
              <a:t>dziecko</a:t>
            </a:r>
            <a:r>
              <a:rPr lang="pl-PL" sz="2100" dirty="0" smtClean="0"/>
              <a:t>. </a:t>
            </a:r>
            <a:r>
              <a:rPr lang="pl-PL" sz="2100" dirty="0"/>
              <a:t>Termin </a:t>
            </a:r>
            <a:r>
              <a:rPr lang="pl-PL" sz="2100" dirty="0">
                <a:solidFill>
                  <a:srgbClr val="00B0F0"/>
                </a:solidFill>
              </a:rPr>
              <a:t>„żołnierze wyklęci”</a:t>
            </a:r>
            <a:r>
              <a:rPr lang="pl-PL" sz="2100" dirty="0"/>
              <a:t> upowszechnił </a:t>
            </a:r>
            <a:r>
              <a:rPr lang="pl-PL" sz="2100" dirty="0">
                <a:solidFill>
                  <a:srgbClr val="00B0F0"/>
                </a:solidFill>
              </a:rPr>
              <a:t>Jerzy </a:t>
            </a:r>
            <a:r>
              <a:rPr lang="pl-PL" sz="2100" dirty="0" err="1" smtClean="0">
                <a:solidFill>
                  <a:srgbClr val="00B0F0"/>
                </a:solidFill>
              </a:rPr>
              <a:t>Ślaski</a:t>
            </a:r>
            <a:r>
              <a:rPr lang="pl-PL" sz="2100" dirty="0" smtClean="0"/>
              <a:t>, </a:t>
            </a:r>
            <a:r>
              <a:rPr lang="pl-PL" sz="2100" dirty="0"/>
              <a:t>publikując książkę o takim </a:t>
            </a:r>
            <a:r>
              <a:rPr lang="pl-PL" sz="2100" dirty="0" smtClean="0"/>
              <a:t>tytule w 1996 r.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2339338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152681"/>
            <a:ext cx="9404723" cy="1400530"/>
          </a:xfrm>
        </p:spPr>
        <p:txBody>
          <a:bodyPr/>
          <a:lstStyle/>
          <a:p>
            <a:pPr algn="ctr"/>
            <a:r>
              <a:rPr lang="pl-PL" dirty="0" smtClean="0"/>
              <a:t>Wyklęci i niezłomni – sylwetki</a:t>
            </a:r>
            <a:br>
              <a:rPr lang="pl-PL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August Emil Fieldorf „Nil” (1895-1953)</a:t>
            </a:r>
            <a:endParaRPr lang="pl-PL" dirty="0"/>
          </a:p>
        </p:txBody>
      </p:sp>
      <p:pic>
        <p:nvPicPr>
          <p:cNvPr id="4" name="Symbol zastępczy zawartości 3" descr="Znalezione obrazy dla zapytania fieldorf ni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230" y="2395538"/>
            <a:ext cx="3555730" cy="419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465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166968"/>
            <a:ext cx="9404723" cy="1400530"/>
          </a:xfrm>
        </p:spPr>
        <p:txBody>
          <a:bodyPr/>
          <a:lstStyle/>
          <a:p>
            <a:r>
              <a:rPr lang="pl-PL" dirty="0" smtClean="0"/>
              <a:t>August Emil Fieldorf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4388" y="1014413"/>
            <a:ext cx="9586912" cy="5572124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Pseudonim</a:t>
            </a:r>
            <a:r>
              <a:rPr lang="pl-PL" dirty="0"/>
              <a:t> „Nil” (ur. 20 marca </a:t>
            </a:r>
            <a:r>
              <a:rPr lang="pl-PL" dirty="0" smtClean="0"/>
              <a:t>1895 r. </a:t>
            </a:r>
            <a:r>
              <a:rPr lang="pl-PL" dirty="0"/>
              <a:t>w Krakowie, zm. 24 lutego </a:t>
            </a:r>
            <a:r>
              <a:rPr lang="pl-PL" dirty="0" smtClean="0"/>
              <a:t>1953 r. </a:t>
            </a:r>
            <a:r>
              <a:rPr lang="pl-PL" dirty="0"/>
              <a:t>w Warszawie) – generał brygady Wojska Polskiego, organizator i dowódca Kedywu Armii Krajowej, zastępca Komendanta Głównego AK, pośmiertnie odznaczony Orderem Orła Białego</a:t>
            </a:r>
            <a:r>
              <a:rPr lang="pl-PL" dirty="0" smtClean="0"/>
              <a:t>.</a:t>
            </a:r>
          </a:p>
          <a:p>
            <a:r>
              <a:rPr lang="pl-PL" dirty="0" smtClean="0"/>
              <a:t>Aresztowany w 1950 r. </a:t>
            </a:r>
            <a:r>
              <a:rPr lang="pl-PL" dirty="0"/>
              <a:t>Później przewieziony do więzienia mokotowskiego przy ul. Rakowieckiej 37 i oskarżony o wydawanie rozkazów likwidowania przez AK partyzantów radzieckich. Pomimo tortur Fieldorf odmówił współpracy z Urzędem Bezpieczeństwa.</a:t>
            </a:r>
            <a:endParaRPr lang="pl-PL" dirty="0" smtClean="0"/>
          </a:p>
          <a:p>
            <a:r>
              <a:rPr lang="pl-PL" dirty="0"/>
              <a:t>Po sfingowanym procesie, w którym przedstawiono wymuszone w śledztwie przez UB zeznania podwładnych gen. Fieldorfa – mjr. Tadeusza </a:t>
            </a:r>
            <a:r>
              <a:rPr lang="pl-PL" dirty="0" err="1"/>
              <a:t>Grzmielewskiego</a:t>
            </a:r>
            <a:r>
              <a:rPr lang="pl-PL" dirty="0"/>
              <a:t> „Igora” i płk. Władysława </a:t>
            </a:r>
            <a:r>
              <a:rPr lang="pl-PL" dirty="0" err="1"/>
              <a:t>Liniarskiego</a:t>
            </a:r>
            <a:r>
              <a:rPr lang="pl-PL" dirty="0"/>
              <a:t> „Mścisława”, których torturowano, generał Fieldorf został 16 kwietnia </a:t>
            </a:r>
            <a:r>
              <a:rPr lang="pl-PL" dirty="0" smtClean="0"/>
              <a:t>1952 r. </a:t>
            </a:r>
            <a:r>
              <a:rPr lang="pl-PL" dirty="0"/>
              <a:t>skazany w Sądzie Wojewódzkim dla m.st. Warszawy przez sędzię Marię </a:t>
            </a:r>
            <a:r>
              <a:rPr lang="pl-PL" dirty="0" err="1"/>
              <a:t>Gurowską</a:t>
            </a:r>
            <a:r>
              <a:rPr lang="pl-PL" dirty="0"/>
              <a:t> na karę śmierci przez powieszenie. </a:t>
            </a:r>
            <a:r>
              <a:rPr lang="pl-PL" dirty="0" smtClean="0"/>
              <a:t>W dniu 20 </a:t>
            </a:r>
            <a:r>
              <a:rPr lang="pl-PL" dirty="0"/>
              <a:t>października </a:t>
            </a:r>
            <a:r>
              <a:rPr lang="pl-PL" dirty="0" smtClean="0"/>
              <a:t>1952 r.  </a:t>
            </a:r>
            <a:r>
              <a:rPr lang="pl-PL" dirty="0"/>
              <a:t>Sąd Najwyższy na posiedzeniu odbywającym się w trybie tajnym, pod nieobecność oskarżonego i jedynie na podstawie nadesłanych dokumentów, w składzie sędziowskim: Emil </a:t>
            </a:r>
            <a:r>
              <a:rPr lang="pl-PL" dirty="0" err="1"/>
              <a:t>Merz</a:t>
            </a:r>
            <a:r>
              <a:rPr lang="pl-PL" dirty="0"/>
              <a:t>, Gustaw </a:t>
            </a:r>
            <a:r>
              <a:rPr lang="pl-PL" dirty="0" err="1"/>
              <a:t>Auscaler</a:t>
            </a:r>
            <a:r>
              <a:rPr lang="pl-PL" dirty="0"/>
              <a:t> i Igor Andrejew, zatwierdził </a:t>
            </a:r>
            <a:r>
              <a:rPr lang="pl-PL" dirty="0" smtClean="0"/>
              <a:t>wyrok. </a:t>
            </a:r>
            <a:r>
              <a:rPr lang="pl-PL" dirty="0"/>
              <a:t>Prośba rodziny o ułaskawienie została odrzucona. Rada Państwa nie skorzystała z prawa łaski</a:t>
            </a:r>
            <a:r>
              <a:rPr lang="pl-PL" dirty="0" smtClean="0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9415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„Nil” cd.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8675" y="1457325"/>
            <a:ext cx="10629900" cy="4629149"/>
          </a:xfrm>
        </p:spPr>
        <p:txBody>
          <a:bodyPr>
            <a:normAutofit/>
          </a:bodyPr>
          <a:lstStyle/>
          <a:p>
            <a:r>
              <a:rPr lang="pl-PL" sz="2200" dirty="0"/>
              <a:t>Miejsce pochówku jego ciała </a:t>
            </a:r>
            <a:r>
              <a:rPr lang="pl-PL" sz="2200" dirty="0" smtClean="0"/>
              <a:t>pozostaje do dzisiaj nieznane</a:t>
            </a:r>
            <a:r>
              <a:rPr lang="pl-PL" sz="2200" dirty="0"/>
              <a:t>. W kwietniu </a:t>
            </a:r>
            <a:r>
              <a:rPr lang="pl-PL" sz="2200" dirty="0" smtClean="0"/>
              <a:t>2009 r.  </a:t>
            </a:r>
            <a:r>
              <a:rPr lang="pl-PL" sz="2200" dirty="0"/>
              <a:t>pojawiły się informacje, że pracownikom IPN udało się ustalić lokalizację grobu. Ciało generała spoczywa prawdopodobnie na Powązkach Wojskowych, blisko symbolicznego grobu wystawionego dla uczczenia jego </a:t>
            </a:r>
            <a:r>
              <a:rPr lang="pl-PL" sz="2200" dirty="0" smtClean="0"/>
              <a:t>pamięci.</a:t>
            </a:r>
          </a:p>
          <a:p>
            <a:r>
              <a:rPr lang="pl-PL" sz="2200" dirty="0"/>
              <a:t>27 lipca </a:t>
            </a:r>
            <a:r>
              <a:rPr lang="pl-PL" sz="2200" dirty="0" smtClean="0"/>
              <a:t>2006 r., </a:t>
            </a:r>
            <a:r>
              <a:rPr lang="pl-PL" sz="2200" dirty="0"/>
              <a:t>przy okazji obchodów 62. rocznicy wybuchu powstania warszawskiego, </a:t>
            </a:r>
            <a:r>
              <a:rPr lang="pl-PL" sz="2200" u="sng" dirty="0"/>
              <a:t>prezydent </a:t>
            </a:r>
            <a:r>
              <a:rPr lang="pl-PL" sz="2200" u="sng" dirty="0" smtClean="0"/>
              <a:t>RP</a:t>
            </a:r>
            <a:r>
              <a:rPr lang="pl-PL" sz="2200" dirty="0"/>
              <a:t> Lech Kaczyński odznaczył go pośmiertnie Orderem Orła </a:t>
            </a:r>
            <a:r>
              <a:rPr lang="pl-PL" sz="2200" dirty="0" smtClean="0"/>
              <a:t>Białego.</a:t>
            </a:r>
            <a:endParaRPr lang="pl-PL" sz="2200" dirty="0"/>
          </a:p>
          <a:p>
            <a:r>
              <a:rPr lang="pl-PL" sz="2200" dirty="0"/>
              <a:t>29 lutego </a:t>
            </a:r>
            <a:r>
              <a:rPr lang="pl-PL" sz="2200" dirty="0" smtClean="0"/>
              <a:t>2008 r. </a:t>
            </a:r>
            <a:r>
              <a:rPr lang="pl-PL" sz="2200" dirty="0"/>
              <a:t> Sejm VI kadencji na swoim 9. posiedzeniu uczcił pamięć generała Augusta Emila </a:t>
            </a:r>
            <a:r>
              <a:rPr lang="pl-PL" sz="2200" dirty="0" smtClean="0"/>
              <a:t>Fieldorfa.</a:t>
            </a:r>
          </a:p>
          <a:p>
            <a:r>
              <a:rPr lang="pl-PL" sz="2200" dirty="0" smtClean="0"/>
              <a:t>W 2009 r. powstał film fabularny o generale Fieldorfie „Nilu” w reżyserii Ryszarda Bugajskiego.</a:t>
            </a:r>
            <a:endParaRPr lang="pl-PL" sz="2200" dirty="0"/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882750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109818"/>
            <a:ext cx="9404723" cy="1400530"/>
          </a:xfrm>
        </p:spPr>
        <p:txBody>
          <a:bodyPr/>
          <a:lstStyle/>
          <a:p>
            <a:pPr algn="ctr"/>
            <a:r>
              <a:rPr lang="pl-PL" dirty="0" smtClean="0"/>
              <a:t>Wyklęci i niezłomni – sylwetki</a:t>
            </a:r>
            <a:br>
              <a:rPr lang="pl-PL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Witold Pilecki  „Witold” (1901-1948)</a:t>
            </a:r>
            <a:endParaRPr lang="pl-PL" dirty="0"/>
          </a:p>
        </p:txBody>
      </p:sp>
      <p:pic>
        <p:nvPicPr>
          <p:cNvPr id="4" name="Symbol zastępczy zawartości 3" descr="Znalezione obrazy dla zapytania pilecki witol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2128839"/>
            <a:ext cx="3357563" cy="445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052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257174"/>
            <a:ext cx="9404723" cy="1596073"/>
          </a:xfrm>
        </p:spPr>
        <p:txBody>
          <a:bodyPr/>
          <a:lstStyle/>
          <a:p>
            <a:r>
              <a:rPr lang="pl-PL" dirty="0" smtClean="0"/>
              <a:t>Witold Pilecki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85851" y="1853247"/>
            <a:ext cx="10029825" cy="4914899"/>
          </a:xfrm>
        </p:spPr>
        <p:txBody>
          <a:bodyPr/>
          <a:lstStyle/>
          <a:p>
            <a:r>
              <a:rPr lang="pl-PL" sz="2400" dirty="0" smtClean="0"/>
              <a:t>Pseudonim</a:t>
            </a:r>
            <a:r>
              <a:rPr lang="pl-PL" sz="2400" dirty="0"/>
              <a:t> „Witold”, „Druh”; nazwiska konspiracyjne „Roman Jezierski”, „Tomasz Serafiński”, „Leon </a:t>
            </a:r>
            <a:r>
              <a:rPr lang="pl-PL" sz="2400" dirty="0" err="1"/>
              <a:t>Bryjak</a:t>
            </a:r>
            <a:r>
              <a:rPr lang="pl-PL" sz="2400" dirty="0"/>
              <a:t>”, „Jan </a:t>
            </a:r>
            <a:r>
              <a:rPr lang="pl-PL" sz="2400" dirty="0" err="1"/>
              <a:t>Uznański</a:t>
            </a:r>
            <a:r>
              <a:rPr lang="pl-PL" sz="2400" dirty="0"/>
              <a:t>”, „Witold Smoliński”; kryptonim </a:t>
            </a:r>
            <a:r>
              <a:rPr lang="pl-PL" sz="2400" dirty="0" smtClean="0"/>
              <a:t>T-IV</a:t>
            </a:r>
            <a:r>
              <a:rPr lang="pl-PL" sz="2400" dirty="0"/>
              <a:t> (ur. 13 maja </a:t>
            </a:r>
            <a:r>
              <a:rPr lang="pl-PL" sz="2400" dirty="0" smtClean="0"/>
              <a:t>1901 r. </a:t>
            </a:r>
            <a:r>
              <a:rPr lang="pl-PL" sz="2400" dirty="0"/>
              <a:t> w </a:t>
            </a:r>
            <a:r>
              <a:rPr lang="pl-PL" sz="2400" dirty="0" err="1"/>
              <a:t>Ołońcu</a:t>
            </a:r>
            <a:r>
              <a:rPr lang="pl-PL" sz="2400" dirty="0"/>
              <a:t>, zm. 25 maja </a:t>
            </a:r>
            <a:r>
              <a:rPr lang="pl-PL" sz="2400" dirty="0" smtClean="0"/>
              <a:t>1948 r. </a:t>
            </a:r>
            <a:r>
              <a:rPr lang="pl-PL" sz="2400" dirty="0"/>
              <a:t> w </a:t>
            </a:r>
            <a:r>
              <a:rPr lang="pl-PL" sz="2400" u="sng" dirty="0"/>
              <a:t>Warszawie</a:t>
            </a:r>
            <a:r>
              <a:rPr lang="pl-PL" sz="2400" dirty="0"/>
              <a:t>) – rotmistrz kawalerii Wojska Polskiego, współzałożyciel Tajnej Armii </a:t>
            </a:r>
            <a:r>
              <a:rPr lang="pl-PL" sz="2400" dirty="0" smtClean="0"/>
              <a:t>Polskiej</a:t>
            </a:r>
            <a:r>
              <a:rPr lang="pl-PL" sz="2400" dirty="0"/>
              <a:t>,</a:t>
            </a:r>
            <a:r>
              <a:rPr lang="pl-PL" sz="2400" dirty="0" smtClean="0"/>
              <a:t> </a:t>
            </a:r>
            <a:r>
              <a:rPr lang="pl-PL" sz="2400" dirty="0"/>
              <a:t>żołnierz Armii Krajowej, więzień i organizator ruchu oporu w KL Auschwitz. Autor raportów o Holocauście, tzw. Raportów Pileckiego. </a:t>
            </a:r>
            <a:endParaRPr lang="pl-PL" sz="2400" dirty="0" smtClean="0"/>
          </a:p>
          <a:p>
            <a:r>
              <a:rPr lang="pl-PL" sz="2400" dirty="0" smtClean="0"/>
              <a:t>Oskarżony </a:t>
            </a:r>
            <a:r>
              <a:rPr lang="pl-PL" sz="2400" dirty="0"/>
              <a:t>i skazany przez władze komunistyczne Polski Ludowej na karę śmierci, stracony w </a:t>
            </a:r>
            <a:r>
              <a:rPr lang="pl-PL" sz="2400" dirty="0" smtClean="0"/>
              <a:t>1948 r. </a:t>
            </a:r>
            <a:r>
              <a:rPr lang="pl-PL" sz="2400" dirty="0"/>
              <a:t>Unieważnienie wyroku nastąpiło w </a:t>
            </a:r>
            <a:r>
              <a:rPr lang="pl-PL" sz="2400" dirty="0" smtClean="0"/>
              <a:t>1990 r. </a:t>
            </a:r>
            <a:r>
              <a:rPr lang="pl-PL" sz="2400" dirty="0"/>
              <a:t>Pośmiertnie, w </a:t>
            </a:r>
            <a:r>
              <a:rPr lang="pl-PL" sz="2400" dirty="0" smtClean="0"/>
              <a:t>2006 r. </a:t>
            </a:r>
            <a:r>
              <a:rPr lang="pl-PL" sz="2400" dirty="0"/>
              <a:t>otrzymał Order Orła Białego, a w </a:t>
            </a:r>
            <a:r>
              <a:rPr lang="pl-PL" sz="2400" dirty="0" smtClean="0"/>
              <a:t>2013 r.  </a:t>
            </a:r>
            <a:r>
              <a:rPr lang="pl-PL" sz="2400" dirty="0"/>
              <a:t>został awansowany do stopnia </a:t>
            </a:r>
            <a:r>
              <a:rPr lang="pl-PL" sz="2400" dirty="0" smtClean="0"/>
              <a:t>pułkownika.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0019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257174"/>
            <a:ext cx="9404723" cy="1596073"/>
          </a:xfrm>
        </p:spPr>
        <p:txBody>
          <a:bodyPr/>
          <a:lstStyle/>
          <a:p>
            <a:r>
              <a:rPr lang="pl-PL" dirty="0" smtClean="0"/>
              <a:t>Witold Pilecki cd.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85851" y="1853247"/>
            <a:ext cx="10029825" cy="4914899"/>
          </a:xfrm>
        </p:spPr>
        <p:txBody>
          <a:bodyPr>
            <a:normAutofit lnSpcReduction="10000"/>
          </a:bodyPr>
          <a:lstStyle/>
          <a:p>
            <a:r>
              <a:rPr lang="pl-PL" sz="2400" dirty="0"/>
              <a:t>W </a:t>
            </a:r>
            <a:r>
              <a:rPr lang="pl-PL" sz="2400" dirty="0" smtClean="0"/>
              <a:t>2006 r. </a:t>
            </a:r>
            <a:r>
              <a:rPr lang="pl-PL" sz="2400" dirty="0"/>
              <a:t> Scena Faktu Teatru Telewizji przygotowała przedstawienie oparte na dokumentach z archiwum Instytutu Pamięci Narodowej w reżyserii </a:t>
            </a:r>
            <a:r>
              <a:rPr lang="pl-PL" sz="2400" dirty="0" smtClean="0"/>
              <a:t>Ryszarda </a:t>
            </a:r>
            <a:r>
              <a:rPr lang="pl-PL" sz="2400" dirty="0"/>
              <a:t>Bugajskiego z Markiem </a:t>
            </a:r>
            <a:r>
              <a:rPr lang="pl-PL" sz="2400" dirty="0" err="1"/>
              <a:t>Proboszem</a:t>
            </a:r>
            <a:r>
              <a:rPr lang="pl-PL" sz="2400" dirty="0"/>
              <a:t> w roli głównej zatytułowane </a:t>
            </a:r>
            <a:r>
              <a:rPr lang="pl-PL" sz="2400" i="1" dirty="0"/>
              <a:t>Śmierć rotmistrza Pileckiego</a:t>
            </a:r>
            <a:r>
              <a:rPr lang="pl-PL" sz="2400" dirty="0"/>
              <a:t>. Premiera miała miejsce na antenie TVP1 15 </a:t>
            </a:r>
            <a:r>
              <a:rPr lang="pl-PL" sz="2400" dirty="0" smtClean="0"/>
              <a:t>maja.</a:t>
            </a:r>
            <a:r>
              <a:rPr lang="pl-PL" sz="2400" dirty="0"/>
              <a:t> </a:t>
            </a:r>
            <a:endParaRPr lang="pl-PL" sz="2400" dirty="0" smtClean="0"/>
          </a:p>
          <a:p>
            <a:endParaRPr lang="pl-PL" sz="2400" dirty="0"/>
          </a:p>
          <a:p>
            <a:r>
              <a:rPr lang="pl-PL" sz="2400" dirty="0" smtClean="0"/>
              <a:t>19 </a:t>
            </a:r>
            <a:r>
              <a:rPr lang="pl-PL" sz="2400" dirty="0"/>
              <a:t>września 2019 r. Parlament Europejski, realizując trzeci z celów zainicjowanej przez Fundację </a:t>
            </a:r>
            <a:r>
              <a:rPr lang="pl-PL" sz="2400" dirty="0" err="1"/>
              <a:t>Paradis</a:t>
            </a:r>
            <a:r>
              <a:rPr lang="pl-PL" sz="2400" dirty="0"/>
              <a:t> </a:t>
            </a:r>
            <a:r>
              <a:rPr lang="pl-PL" sz="2400" dirty="0" err="1"/>
              <a:t>Judaeorum</a:t>
            </a:r>
            <a:r>
              <a:rPr lang="pl-PL" sz="2400" dirty="0"/>
              <a:t> w styczniu 2008 r. akcji społecznej "Przypomnijmy o Rotmistrzu" ("</a:t>
            </a:r>
            <a:r>
              <a:rPr lang="pl-PL" sz="2400" dirty="0" err="1"/>
              <a:t>Let's</a:t>
            </a:r>
            <a:r>
              <a:rPr lang="pl-PL" sz="2400" dirty="0"/>
              <a:t> </a:t>
            </a:r>
            <a:r>
              <a:rPr lang="pl-PL" sz="2400" dirty="0" err="1"/>
              <a:t>Reminisce</a:t>
            </a:r>
            <a:r>
              <a:rPr lang="pl-PL" sz="2400" dirty="0"/>
              <a:t> </a:t>
            </a:r>
            <a:r>
              <a:rPr lang="pl-PL" sz="2400" dirty="0" err="1"/>
              <a:t>About</a:t>
            </a:r>
            <a:r>
              <a:rPr lang="pl-PL" sz="2400" dirty="0"/>
              <a:t> Witold Pilecki"), opowiedział się za ustanowieniem 25 maja - rocznicy zamordowania rtm. Pileckiego - Europejskim Dniem Bohaterów Walki z </a:t>
            </a:r>
            <a:r>
              <a:rPr lang="pl-PL" sz="2400" dirty="0" smtClean="0"/>
              <a:t>Totalitaryzmem.</a:t>
            </a:r>
          </a:p>
          <a:p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0695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195543"/>
            <a:ext cx="9404723" cy="1400530"/>
          </a:xfrm>
        </p:spPr>
        <p:txBody>
          <a:bodyPr/>
          <a:lstStyle/>
          <a:p>
            <a:pPr algn="ctr"/>
            <a:r>
              <a:rPr lang="pl-PL" dirty="0" smtClean="0"/>
              <a:t>Wyklęci i niezłomni – sylwetki</a:t>
            </a:r>
            <a:br>
              <a:rPr lang="pl-PL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Danuta </a:t>
            </a:r>
            <a:r>
              <a:rPr lang="pl-PL" sz="3200" dirty="0" err="1" smtClean="0"/>
              <a:t>Siedzikówna</a:t>
            </a:r>
            <a:r>
              <a:rPr lang="pl-PL" sz="3200" dirty="0" smtClean="0"/>
              <a:t> „Inka”(1928-1946)</a:t>
            </a:r>
            <a:endParaRPr lang="pl-PL" dirty="0"/>
          </a:p>
        </p:txBody>
      </p:sp>
      <p:pic>
        <p:nvPicPr>
          <p:cNvPr id="5" name="Symbol zastępczy zawartości 4" descr="Znalezione obrazy dla zapytania siedzikówna in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4" y="2128838"/>
            <a:ext cx="3414712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90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Danuta </a:t>
            </a:r>
            <a:r>
              <a:rPr lang="pl-PL" dirty="0" err="1" smtClean="0"/>
              <a:t>Siedzikówna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6111" y="1853248"/>
            <a:ext cx="10355264" cy="5329237"/>
          </a:xfrm>
        </p:spPr>
        <p:txBody>
          <a:bodyPr>
            <a:normAutofit/>
          </a:bodyPr>
          <a:lstStyle/>
          <a:p>
            <a:r>
              <a:rPr lang="pl-PL" b="1" dirty="0" smtClean="0"/>
              <a:t>Właśc.</a:t>
            </a:r>
            <a:r>
              <a:rPr lang="pl-PL" dirty="0"/>
              <a:t> </a:t>
            </a:r>
            <a:r>
              <a:rPr lang="pl-PL" b="1" dirty="0"/>
              <a:t>Danuta Helena </a:t>
            </a:r>
            <a:r>
              <a:rPr lang="pl-PL" b="1" smtClean="0"/>
              <a:t>Siedzik</a:t>
            </a:r>
            <a:r>
              <a:rPr lang="pl-PL" smtClean="0"/>
              <a:t>, </a:t>
            </a:r>
            <a:r>
              <a:rPr lang="pl-PL" dirty="0"/>
              <a:t>ps. „Inka” (ur. 3 września </a:t>
            </a:r>
            <a:r>
              <a:rPr lang="pl-PL" dirty="0" smtClean="0"/>
              <a:t>1928 r. </a:t>
            </a:r>
            <a:r>
              <a:rPr lang="pl-PL" dirty="0"/>
              <a:t> w </a:t>
            </a:r>
            <a:r>
              <a:rPr lang="pl-PL" dirty="0" err="1"/>
              <a:t>Guszczewinie</a:t>
            </a:r>
            <a:r>
              <a:rPr lang="pl-PL" dirty="0"/>
              <a:t>, zm. 28 sierpnia </a:t>
            </a:r>
            <a:r>
              <a:rPr lang="pl-PL" dirty="0" smtClean="0"/>
              <a:t>1946 r. </a:t>
            </a:r>
            <a:r>
              <a:rPr lang="pl-PL" dirty="0"/>
              <a:t> w Gdańsku) – sanitariuszka 4. szwadronu odtworzonej na Białostocczyźnie 5 Wileńskiej Brygady AK, w </a:t>
            </a:r>
            <a:r>
              <a:rPr lang="pl-PL" dirty="0" smtClean="0"/>
              <a:t>1946 r.  </a:t>
            </a:r>
            <a:r>
              <a:rPr lang="pl-PL" dirty="0"/>
              <a:t>w 1 szwadronie Brygady działającym na Pomorzu, pośmiertnie mianowana podporucznikiem Wojska Polskiego</a:t>
            </a:r>
            <a:r>
              <a:rPr lang="pl-PL" dirty="0" smtClean="0"/>
              <a:t>.</a:t>
            </a:r>
          </a:p>
          <a:p>
            <a:r>
              <a:rPr lang="pl-PL" dirty="0"/>
              <a:t>Danuta </a:t>
            </a:r>
            <a:r>
              <a:rPr lang="pl-PL" dirty="0" err="1"/>
              <a:t>Siedzikówna</a:t>
            </a:r>
            <a:r>
              <a:rPr lang="pl-PL" dirty="0"/>
              <a:t> została skazana na śmierć 3 sierpnia </a:t>
            </a:r>
            <a:r>
              <a:rPr lang="pl-PL" dirty="0" smtClean="0"/>
              <a:t>1946 r.  </a:t>
            </a:r>
            <a:r>
              <a:rPr lang="pl-PL" dirty="0"/>
              <a:t>przez Wojskowy Sąd Rejonowy kierowany przez majora Adama </a:t>
            </a:r>
            <a:r>
              <a:rPr lang="pl-PL" dirty="0" smtClean="0"/>
              <a:t>Gajewskiego. </a:t>
            </a:r>
            <a:r>
              <a:rPr lang="pl-PL" dirty="0"/>
              <a:t>Obrońca Danuty </a:t>
            </a:r>
            <a:r>
              <a:rPr lang="pl-PL" dirty="0" err="1"/>
              <a:t>Siedzikówny</a:t>
            </a:r>
            <a:r>
              <a:rPr lang="pl-PL" dirty="0"/>
              <a:t>, Jan Chmielowski, wystąpił do prezydenta Bolesława Bieruta z prośbą o łaskę. Dokument ten został zredagowany i podpisany przez obrońcę, przy czym został częściowo napisany w pierwszej </a:t>
            </a:r>
            <a:r>
              <a:rPr lang="pl-PL" dirty="0" smtClean="0"/>
              <a:t>osobie. </a:t>
            </a:r>
            <a:r>
              <a:rPr lang="pl-PL" dirty="0"/>
              <a:t>„Inka” odmówiła samodzielnego napisania takiego wniosku. Bolesław Bierut 19 sierpnia nie skorzystał z prawa </a:t>
            </a:r>
            <a:r>
              <a:rPr lang="pl-PL" dirty="0" smtClean="0"/>
              <a:t>łaski. </a:t>
            </a:r>
            <a:r>
              <a:rPr lang="pl-PL" dirty="0"/>
              <a:t>W grypsie do sióstr Mikołajewskich z Gdańska, krótko przed śmiercią, „Inka” napisała: </a:t>
            </a:r>
            <a:r>
              <a:rPr lang="pl-PL" dirty="0" smtClean="0"/>
              <a:t>”</a:t>
            </a:r>
            <a:r>
              <a:rPr lang="pl-PL" i="1" dirty="0" smtClean="0"/>
              <a:t>Powiedzcie </a:t>
            </a:r>
            <a:r>
              <a:rPr lang="pl-PL" i="1" dirty="0"/>
              <a:t>mojej babci, że zachowałam się, jak </a:t>
            </a:r>
            <a:r>
              <a:rPr lang="pl-PL" i="1" dirty="0" smtClean="0"/>
              <a:t>trzeba”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0214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400530"/>
          </a:xfrm>
        </p:spPr>
        <p:txBody>
          <a:bodyPr/>
          <a:lstStyle/>
          <a:p>
            <a:r>
              <a:rPr lang="pl-PL" dirty="0" smtClean="0"/>
              <a:t>„Inka” cd.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763" y="1143355"/>
            <a:ext cx="10644187" cy="5586058"/>
          </a:xfrm>
        </p:spPr>
        <p:txBody>
          <a:bodyPr>
            <a:normAutofit fontScale="92500" lnSpcReduction="20000"/>
          </a:bodyPr>
          <a:lstStyle/>
          <a:p>
            <a:r>
              <a:rPr lang="pl-PL" sz="2200" dirty="0"/>
              <a:t>Miejsce pochówku Danuty </a:t>
            </a:r>
            <a:r>
              <a:rPr lang="pl-PL" sz="2200" dirty="0" err="1"/>
              <a:t>Siedzikówny</a:t>
            </a:r>
            <a:r>
              <a:rPr lang="pl-PL" sz="2200" dirty="0"/>
              <a:t> do </a:t>
            </a:r>
            <a:r>
              <a:rPr lang="pl-PL" sz="2200" dirty="0" smtClean="0"/>
              <a:t>2014 r.  </a:t>
            </a:r>
            <a:r>
              <a:rPr lang="pl-PL" sz="2200" dirty="0"/>
              <a:t>było </a:t>
            </a:r>
            <a:r>
              <a:rPr lang="pl-PL" sz="2200" dirty="0" smtClean="0"/>
              <a:t>nieznane. </a:t>
            </a:r>
            <a:r>
              <a:rPr lang="pl-PL" sz="2200" dirty="0"/>
              <a:t>We wrześniu tego samego roku w ramach prac zespołu ds. poszukiwań nieznanych miejsc pochówku ofiar terroru komunistycznego </a:t>
            </a:r>
            <a:r>
              <a:rPr lang="pl-PL" sz="2200" u="sng" dirty="0" smtClean="0"/>
              <a:t>Instytutu </a:t>
            </a:r>
            <a:r>
              <a:rPr lang="pl-PL" sz="2200" u="sng" dirty="0"/>
              <a:t>Pamięci Narodowej</a:t>
            </a:r>
            <a:r>
              <a:rPr lang="pl-PL" sz="2200" dirty="0"/>
              <a:t> na cmentarzu Garnizonowym w Gdańsku odnaleziono nieoznaczony grób, w którym, jak przypuszczano, spoczywały szczątki Danuty </a:t>
            </a:r>
            <a:r>
              <a:rPr lang="pl-PL" sz="2200" dirty="0" err="1"/>
              <a:t>Siedzikówny</a:t>
            </a:r>
            <a:r>
              <a:rPr lang="pl-PL" sz="2200" dirty="0"/>
              <a:t>, oraz rozstrzelanego wraz z nią Feliksa </a:t>
            </a:r>
            <a:r>
              <a:rPr lang="pl-PL" sz="2200" dirty="0" err="1" smtClean="0"/>
              <a:t>Selmanowicza</a:t>
            </a:r>
            <a:r>
              <a:rPr lang="pl-PL" sz="2200" dirty="0" smtClean="0"/>
              <a:t>. </a:t>
            </a:r>
            <a:r>
              <a:rPr lang="pl-PL" sz="2200" dirty="0"/>
              <a:t>W odniesieniu do Danuty </a:t>
            </a:r>
            <a:r>
              <a:rPr lang="pl-PL" sz="2200" dirty="0" err="1"/>
              <a:t>Siedzikówny</a:t>
            </a:r>
            <a:r>
              <a:rPr lang="pl-PL" sz="2200" dirty="0"/>
              <a:t> informacja ta została ostatecznie potwierdzona 1 marca </a:t>
            </a:r>
            <a:r>
              <a:rPr lang="pl-PL" sz="2200" dirty="0" smtClean="0"/>
              <a:t>2015 r.</a:t>
            </a:r>
            <a:endParaRPr lang="pl-PL" sz="2200" dirty="0"/>
          </a:p>
          <a:p>
            <a:r>
              <a:rPr lang="pl-PL" sz="2200" dirty="0"/>
              <a:t>8 stycznia </a:t>
            </a:r>
            <a:r>
              <a:rPr lang="pl-PL" sz="2200" dirty="0" smtClean="0"/>
              <a:t>2015 r.  </a:t>
            </a:r>
            <a:r>
              <a:rPr lang="pl-PL" sz="2200" dirty="0"/>
              <a:t>kierujący grupą naukowców IPN Krzysztof </a:t>
            </a:r>
            <a:r>
              <a:rPr lang="pl-PL" sz="2200" dirty="0" err="1"/>
              <a:t>Szwagrzyk</a:t>
            </a:r>
            <a:r>
              <a:rPr lang="pl-PL" sz="2200" dirty="0"/>
              <a:t> podał informację o prawdopodobnym zlokalizowaniu szczątków Danuty </a:t>
            </a:r>
            <a:r>
              <a:rPr lang="pl-PL" sz="2200" dirty="0" err="1" smtClean="0"/>
              <a:t>Siedzikówny</a:t>
            </a:r>
            <a:r>
              <a:rPr lang="pl-PL" sz="2200" dirty="0" smtClean="0"/>
              <a:t>. </a:t>
            </a:r>
            <a:r>
              <a:rPr lang="pl-PL" sz="2200" dirty="0"/>
              <a:t>Informację tę potwierdził 1 marca 2015 </a:t>
            </a:r>
            <a:r>
              <a:rPr lang="pl-PL" sz="2200" dirty="0" smtClean="0"/>
              <a:t>r. prezes </a:t>
            </a:r>
            <a:r>
              <a:rPr lang="pl-PL" sz="2200" dirty="0"/>
              <a:t>IPN Łukasz Kamiński w czasie uroczystości z okazji Narodowego Dnia Pamięci „Żołnierzy Wyklętych” w Pałacu Prezydenckim, z udziałem prezydenta RP Bronisława </a:t>
            </a:r>
            <a:r>
              <a:rPr lang="pl-PL" sz="2200" dirty="0" smtClean="0"/>
              <a:t>Komorowskiego.</a:t>
            </a:r>
            <a:endParaRPr lang="pl-PL" sz="2200" dirty="0"/>
          </a:p>
          <a:p>
            <a:r>
              <a:rPr lang="pl-PL" sz="2200" dirty="0"/>
              <a:t>28 sierpnia </a:t>
            </a:r>
            <a:r>
              <a:rPr lang="pl-PL" sz="2200" dirty="0" smtClean="0"/>
              <a:t>2016 r.  </a:t>
            </a:r>
            <a:r>
              <a:rPr lang="pl-PL" sz="2200" dirty="0"/>
              <a:t>odbył się uroczysty państwowy pogrzeb Danuty </a:t>
            </a:r>
            <a:r>
              <a:rPr lang="pl-PL" sz="2200" dirty="0" err="1"/>
              <a:t>Siedzikówny</a:t>
            </a:r>
            <a:r>
              <a:rPr lang="pl-PL" sz="2200" dirty="0"/>
              <a:t> oraz Feliksa </a:t>
            </a:r>
            <a:r>
              <a:rPr lang="pl-PL" sz="2200" dirty="0" err="1"/>
              <a:t>Selmanowicza</a:t>
            </a:r>
            <a:r>
              <a:rPr lang="pl-PL" sz="2200" dirty="0"/>
              <a:t> (ps. „Zagończyk”) na cmentarzu Garnizonowym w </a:t>
            </a:r>
            <a:r>
              <a:rPr lang="pl-PL" sz="2200" dirty="0" smtClean="0"/>
              <a:t>Gdańsku. </a:t>
            </a:r>
            <a:r>
              <a:rPr lang="pl-PL" sz="2200" dirty="0"/>
              <a:t>Liturgii pogrzebowej sprawowanej w bazylice konkatedralnej w Gdańsku przewodniczył abp Sławoj Leszek </a:t>
            </a:r>
            <a:r>
              <a:rPr lang="pl-PL" sz="2200" dirty="0" smtClean="0"/>
              <a:t>Głódź. </a:t>
            </a:r>
            <a:r>
              <a:rPr lang="pl-PL" sz="2200" dirty="0"/>
              <a:t>Prezydent Andrzej Duda wydał postanowienie o mianowaniu Danuty </a:t>
            </a:r>
            <a:r>
              <a:rPr lang="pl-PL" sz="2200" dirty="0" err="1"/>
              <a:t>Siedzikówny</a:t>
            </a:r>
            <a:r>
              <a:rPr lang="pl-PL" sz="2200" dirty="0"/>
              <a:t> na pierwszy </a:t>
            </a:r>
            <a:r>
              <a:rPr lang="pl-PL" sz="2200" dirty="0" smtClean="0"/>
              <a:t>stopień oficerski.</a:t>
            </a:r>
          </a:p>
          <a:p>
            <a:r>
              <a:rPr lang="pl-PL" sz="2200" dirty="0"/>
              <a:t>Postaci „Inki” poświęcono spektakl Teatru Telewizji </a:t>
            </a:r>
            <a:r>
              <a:rPr lang="pl-PL" sz="2200" i="1" dirty="0"/>
              <a:t>Inka 1946</a:t>
            </a:r>
            <a:r>
              <a:rPr lang="pl-PL" sz="2200" dirty="0"/>
              <a:t> z 2007 </a:t>
            </a:r>
            <a:r>
              <a:rPr lang="pl-PL" sz="2200" dirty="0" smtClean="0"/>
              <a:t>r. autorstwa</a:t>
            </a:r>
            <a:r>
              <a:rPr lang="pl-PL" sz="2200" dirty="0"/>
              <a:t> </a:t>
            </a:r>
            <a:r>
              <a:rPr lang="pl-PL" sz="2200" u="sng" dirty="0"/>
              <a:t>Wojciecha </a:t>
            </a:r>
            <a:r>
              <a:rPr lang="pl-PL" sz="2200" u="sng" dirty="0" smtClean="0"/>
              <a:t>Tomczyka </a:t>
            </a:r>
            <a:r>
              <a:rPr lang="pl-PL" sz="2200" dirty="0"/>
              <a:t>w reżyserii Natalii </a:t>
            </a:r>
            <a:r>
              <a:rPr lang="pl-PL" sz="2200" dirty="0" err="1"/>
              <a:t>Korynckiej-Gruz</a:t>
            </a:r>
            <a:r>
              <a:rPr lang="pl-PL" sz="2200" dirty="0"/>
              <a:t> z </a:t>
            </a:r>
            <a:r>
              <a:rPr lang="pl-PL" sz="2200" u="sng" dirty="0"/>
              <a:t>Karoliną Kominek</a:t>
            </a:r>
            <a:r>
              <a:rPr lang="pl-PL" sz="2200" dirty="0"/>
              <a:t> w roli </a:t>
            </a:r>
            <a:r>
              <a:rPr lang="pl-PL" sz="2200" dirty="0" smtClean="0"/>
              <a:t>głównej.</a:t>
            </a:r>
          </a:p>
          <a:p>
            <a:endParaRPr lang="pl-PL" sz="2200" baseline="30000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9334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138393"/>
            <a:ext cx="9404723" cy="1400530"/>
          </a:xfrm>
        </p:spPr>
        <p:txBody>
          <a:bodyPr/>
          <a:lstStyle/>
          <a:p>
            <a:pPr algn="ctr"/>
            <a:r>
              <a:rPr lang="pl-PL" dirty="0" smtClean="0"/>
              <a:t>Wyklęci i niezłomni – sylwetki</a:t>
            </a:r>
            <a:br>
              <a:rPr lang="pl-PL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Józef Kuraś „Ogień” (1915-1947)</a:t>
            </a:r>
            <a:endParaRPr lang="pl-PL" dirty="0"/>
          </a:p>
        </p:txBody>
      </p:sp>
      <p:pic>
        <p:nvPicPr>
          <p:cNvPr id="4" name="Symbol zastępczy zawartości 3" descr="Znalezione obrazy dla zapytania józef kuraś życiory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66" y="2224088"/>
            <a:ext cx="6115050" cy="4319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02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Narodowy Dzień Pamięci „Żołnierzy Wyklętych”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 </a:t>
            </a:r>
            <a:r>
              <a:rPr lang="pl-PL" sz="2400" dirty="0"/>
              <a:t>Narodowy Dzień Pamięci „Żołnierzy Wyklętych” jest obchodzony </a:t>
            </a:r>
            <a:r>
              <a:rPr lang="pl-PL" sz="2400" dirty="0" smtClean="0"/>
              <a:t>corocznie.</a:t>
            </a:r>
          </a:p>
          <a:p>
            <a:r>
              <a:rPr lang="pl-PL" sz="2400" dirty="0" smtClean="0"/>
              <a:t> </a:t>
            </a:r>
            <a:r>
              <a:rPr lang="pl-PL" sz="2400" dirty="0">
                <a:solidFill>
                  <a:srgbClr val="00B0F0"/>
                </a:solidFill>
              </a:rPr>
              <a:t>Pierwszy dzień </a:t>
            </a:r>
            <a:r>
              <a:rPr lang="pl-PL" sz="2400" dirty="0" smtClean="0">
                <a:solidFill>
                  <a:srgbClr val="00B0F0"/>
                </a:solidFill>
              </a:rPr>
              <a:t>marca </a:t>
            </a:r>
            <a:r>
              <a:rPr lang="pl-PL" sz="2400" dirty="0"/>
              <a:t>jest dniem szczególnie symbolicznym dla żołnierzy antykomunistycznego podziemia – tego dnia w 1951 roku wykonany został wyrok </a:t>
            </a:r>
            <a:r>
              <a:rPr lang="pl-PL" sz="2400" dirty="0" smtClean="0"/>
              <a:t>śmierci, strzałem w tył głowy zamordowano przywódców IV Zarządu Zrzeszenia Wolność i Niezawisłość – </a:t>
            </a:r>
            <a:r>
              <a:rPr lang="pl-PL" sz="2400" dirty="0" smtClean="0">
                <a:solidFill>
                  <a:srgbClr val="00B0F0"/>
                </a:solidFill>
              </a:rPr>
              <a:t>Łukasza Cieplińskiego</a:t>
            </a:r>
            <a:r>
              <a:rPr lang="pl-PL" sz="2400" dirty="0" smtClean="0"/>
              <a:t> i jego współpracowników: Józefa Batorego, </a:t>
            </a:r>
            <a:r>
              <a:rPr lang="pl-PL" sz="2400" dirty="0"/>
              <a:t> </a:t>
            </a:r>
            <a:r>
              <a:rPr lang="pl-PL" sz="2400" dirty="0" smtClean="0"/>
              <a:t>Franciszka Błażeja,</a:t>
            </a:r>
            <a:r>
              <a:rPr lang="pl-PL" sz="2400" dirty="0"/>
              <a:t> </a:t>
            </a:r>
            <a:r>
              <a:rPr lang="pl-PL" sz="2400" dirty="0" smtClean="0"/>
              <a:t>Karola Chmiela, Mieczysława Kawalca,</a:t>
            </a:r>
            <a:r>
              <a:rPr lang="pl-PL" sz="2400" dirty="0"/>
              <a:t> </a:t>
            </a:r>
            <a:r>
              <a:rPr lang="pl-PL" sz="2400" dirty="0" smtClean="0"/>
              <a:t>Adama </a:t>
            </a:r>
            <a:r>
              <a:rPr lang="pl-PL" sz="2400" dirty="0" err="1" smtClean="0"/>
              <a:t>Lazarowicza</a:t>
            </a:r>
            <a:r>
              <a:rPr lang="pl-PL" sz="2400" dirty="0" smtClean="0"/>
              <a:t>, Józefa Rzepkę.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122905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Józef Kuraś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1471614"/>
            <a:ext cx="9326563" cy="4776786"/>
          </a:xfrm>
        </p:spPr>
        <p:txBody>
          <a:bodyPr>
            <a:normAutofit/>
          </a:bodyPr>
          <a:lstStyle/>
          <a:p>
            <a:r>
              <a:rPr lang="pl-PL" dirty="0" smtClean="0"/>
              <a:t>Pseudonim </a:t>
            </a:r>
            <a:r>
              <a:rPr lang="pl-PL" dirty="0"/>
              <a:t>„Orzeł”, „Ogień” (ur. 23 </a:t>
            </a:r>
            <a:r>
              <a:rPr lang="pl-PL" dirty="0" smtClean="0"/>
              <a:t>października 1915 roku </a:t>
            </a:r>
            <a:r>
              <a:rPr lang="pl-PL" dirty="0"/>
              <a:t> w Waksmundzie, zm. 22 lutego </a:t>
            </a:r>
            <a:r>
              <a:rPr lang="pl-PL" dirty="0" smtClean="0"/>
              <a:t>1947 r.</a:t>
            </a:r>
            <a:r>
              <a:rPr lang="pl-PL" dirty="0"/>
              <a:t> w Nowym Targu) – żołnierz Wojska Polskiego i </a:t>
            </a:r>
            <a:r>
              <a:rPr lang="pl-PL" dirty="0" smtClean="0"/>
              <a:t>Armii </a:t>
            </a:r>
            <a:r>
              <a:rPr lang="pl-PL" dirty="0"/>
              <a:t>Krajowej, oficer Batalionów Chłopskich i Urzędu Bezpieczeństwa, partyzant na Podhalu w czasie II wojny światowej, pod koniec życia jeden z dowódców oddziałów podziemia </a:t>
            </a:r>
            <a:r>
              <a:rPr lang="pl-PL" dirty="0" smtClean="0"/>
              <a:t>antykomunistycznego.</a:t>
            </a:r>
          </a:p>
          <a:p>
            <a:r>
              <a:rPr lang="pl-PL" dirty="0"/>
              <a:t>Jesienią </a:t>
            </a:r>
            <a:r>
              <a:rPr lang="pl-PL" dirty="0" smtClean="0"/>
              <a:t>1946 r. </a:t>
            </a:r>
            <a:r>
              <a:rPr lang="pl-PL" dirty="0"/>
              <a:t>organy bezpieczeństwa rozpoczęły ofensywę. 21 lutego </a:t>
            </a:r>
            <a:r>
              <a:rPr lang="pl-PL" dirty="0" smtClean="0"/>
              <a:t>1947 r. </a:t>
            </a:r>
            <a:r>
              <a:rPr lang="pl-PL" dirty="0"/>
              <a:t>„Ogień” wraz z towarzyszącą mu nieliczną grupą podkomendnych został otoczony przez grupę operacyjną KBW w Ostrowsku koło Nowego Targu. „Ogień” po zaciętej walce i próbie wydostania się z okrążenia usiłował popełnić samobójstwo na strychu jednej z wiejskich chałup. Zmarł tuż po północy 22 lutego </a:t>
            </a:r>
            <a:r>
              <a:rPr lang="pl-PL" dirty="0" smtClean="0"/>
              <a:t>1947 r.  </a:t>
            </a:r>
            <a:r>
              <a:rPr lang="pl-PL" dirty="0"/>
              <a:t>w szpitalu w Nowym Targu. Nigdy nie odnaleziono miejsca jego pochówku.</a:t>
            </a:r>
          </a:p>
        </p:txBody>
      </p:sp>
    </p:spTree>
    <p:extLst>
      <p:ext uri="{BB962C8B-B14F-4D97-AF65-F5344CB8AC3E}">
        <p14:creationId xmlns:p14="http://schemas.microsoft.com/office/powerpoint/2010/main" val="908107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138393"/>
            <a:ext cx="9404723" cy="1400530"/>
          </a:xfrm>
        </p:spPr>
        <p:txBody>
          <a:bodyPr/>
          <a:lstStyle/>
          <a:p>
            <a:pPr algn="ctr"/>
            <a:r>
              <a:rPr lang="pl-PL" dirty="0" smtClean="0"/>
              <a:t>Wyklęci i niezłomni – sylwetki</a:t>
            </a:r>
            <a:br>
              <a:rPr lang="pl-PL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Zygmunt </a:t>
            </a:r>
            <a:r>
              <a:rPr lang="pl-PL" sz="3200" dirty="0" err="1" smtClean="0"/>
              <a:t>Szendzielarz</a:t>
            </a:r>
            <a:r>
              <a:rPr lang="pl-PL" sz="3200" dirty="0" smtClean="0"/>
              <a:t> „Łupaszka” (1910-1951)</a:t>
            </a:r>
            <a:endParaRPr lang="pl-PL" dirty="0"/>
          </a:p>
        </p:txBody>
      </p:sp>
      <p:pic>
        <p:nvPicPr>
          <p:cNvPr id="4" name="Symbol zastępczy zawartości 3" descr="Znalezione obrazy dla zapytania Łupasz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08" y="2466975"/>
            <a:ext cx="3217559" cy="419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209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Zygmunt Edward </a:t>
            </a:r>
            <a:r>
              <a:rPr lang="pl-PL" dirty="0" err="1" smtClean="0"/>
              <a:t>Szendzielarz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9669" y="1738314"/>
            <a:ext cx="9121165" cy="5119686"/>
          </a:xfrm>
        </p:spPr>
        <p:txBody>
          <a:bodyPr/>
          <a:lstStyle/>
          <a:p>
            <a:r>
              <a:rPr lang="pl-PL" dirty="0" smtClean="0"/>
              <a:t>Pseudonim</a:t>
            </a:r>
            <a:r>
              <a:rPr lang="pl-PL" dirty="0"/>
              <a:t> „Łupaszko”, „</a:t>
            </a:r>
            <a:r>
              <a:rPr lang="pl-PL" dirty="0" err="1"/>
              <a:t>Łopaszko</a:t>
            </a:r>
            <a:r>
              <a:rPr lang="pl-PL" dirty="0"/>
              <a:t>” i „Łupaszka</a:t>
            </a:r>
            <a:r>
              <a:rPr lang="pl-PL" dirty="0" smtClean="0"/>
              <a:t>”</a:t>
            </a:r>
            <a:r>
              <a:rPr lang="pl-PL" dirty="0"/>
              <a:t> (ur. 12 marca </a:t>
            </a:r>
            <a:r>
              <a:rPr lang="pl-PL" dirty="0" smtClean="0"/>
              <a:t>      1910 r.  w</a:t>
            </a:r>
            <a:r>
              <a:rPr lang="pl-PL" dirty="0"/>
              <a:t> Stryju, zm. 8 lutego </a:t>
            </a:r>
            <a:r>
              <a:rPr lang="pl-PL" dirty="0" smtClean="0"/>
              <a:t>1951 r.  </a:t>
            </a:r>
            <a:r>
              <a:rPr lang="pl-PL" dirty="0"/>
              <a:t>w Warszawie) – major kawalerii Wojska Polskiego i Armii Krajowej. Dowódca 5 Wileńskiej Brygady AK. Pośmiertnie awansowany na stopień podpułkownika</a:t>
            </a:r>
            <a:r>
              <a:rPr lang="pl-PL" dirty="0" smtClean="0"/>
              <a:t>.</a:t>
            </a:r>
          </a:p>
          <a:p>
            <a:r>
              <a:rPr lang="pl-PL" dirty="0"/>
              <a:t>Natychmiast po </a:t>
            </a:r>
            <a:r>
              <a:rPr lang="pl-PL" dirty="0" smtClean="0"/>
              <a:t>aresztowaniu w czerwcu 1948 r., </a:t>
            </a:r>
            <a:r>
              <a:rPr lang="pl-PL" dirty="0"/>
              <a:t>„Łupaszko” został przewieziony do Warszawy i osadzony w więzieniu mokotowskim przy ul. Rakowieckiej. Przebywał tam 2,5 roku, do 8 lutego 1951 roku, był torturowany. 23 października 1950 roku rozpoczął się proces byłych członków Okręgu Wileńskiego </a:t>
            </a:r>
            <a:r>
              <a:rPr lang="pl-PL" dirty="0" smtClean="0"/>
              <a:t>AK. </a:t>
            </a:r>
            <a:r>
              <a:rPr lang="pl-PL" dirty="0" err="1"/>
              <a:t>Szendzielarz</a:t>
            </a:r>
            <a:r>
              <a:rPr lang="pl-PL" dirty="0"/>
              <a:t> nie zaprzeczał swojemu udziałowi w podziemiu antykomunistycznym ani nie poprosił o </a:t>
            </a:r>
            <a:r>
              <a:rPr lang="pl-PL" dirty="0" smtClean="0"/>
              <a:t>łaskę. </a:t>
            </a:r>
            <a:r>
              <a:rPr lang="pl-PL" dirty="0"/>
              <a:t>Wszyscy, oprócz kobiet, zostali skazani 2 listopada 1950 r. przez sędziego Mieczysława </a:t>
            </a:r>
            <a:r>
              <a:rPr lang="pl-PL" dirty="0" err="1"/>
              <a:t>Widaja</a:t>
            </a:r>
            <a:r>
              <a:rPr lang="pl-PL" dirty="0"/>
              <a:t> na wielokrotną karę śmierci. </a:t>
            </a:r>
            <a:r>
              <a:rPr lang="pl-PL" dirty="0" err="1"/>
              <a:t>Szendzielarz</a:t>
            </a:r>
            <a:r>
              <a:rPr lang="pl-PL" dirty="0"/>
              <a:t> </a:t>
            </a:r>
            <a:r>
              <a:rPr lang="pl-PL" dirty="0" smtClean="0"/>
              <a:t>osiemnastokrotnie.</a:t>
            </a:r>
            <a:endParaRPr lang="pl-PL" baseline="30000" dirty="0" smtClean="0"/>
          </a:p>
          <a:p>
            <a:r>
              <a:rPr lang="pl-PL" dirty="0"/>
              <a:t>Wyrok wykonano 8 lutego 1951 roku w więzieniu na </a:t>
            </a:r>
            <a:r>
              <a:rPr lang="pl-PL" dirty="0" smtClean="0"/>
              <a:t>Mokotowie.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059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„Łupaszka” cd.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9669" y="1581152"/>
            <a:ext cx="9121165" cy="5119686"/>
          </a:xfrm>
        </p:spPr>
        <p:txBody>
          <a:bodyPr>
            <a:normAutofit/>
          </a:bodyPr>
          <a:lstStyle/>
          <a:p>
            <a:r>
              <a:rPr lang="pl-PL" sz="2100" dirty="0" smtClean="0"/>
              <a:t>Publicystyka i historiografia okresu PRL przedstawiała negatywnie obraz „Łupaszki”. Zarzucano „Łupaszce” akty zabójstw dokonanych rzekomo na jego rozkaz na obszarze Białostocczyzny i Podlasia.</a:t>
            </a:r>
          </a:p>
          <a:p>
            <a:pPr marL="0" indent="0">
              <a:buNone/>
            </a:pPr>
            <a:endParaRPr lang="pl-PL" sz="2100" dirty="0" smtClean="0"/>
          </a:p>
          <a:p>
            <a:r>
              <a:rPr lang="pl-PL" sz="2100" dirty="0" smtClean="0"/>
              <a:t>1 października 1993 roku orzeczeniem Wojskowego Sądu Rejonowego w Warszawie została unieważniona większość ciążących na </a:t>
            </a:r>
            <a:r>
              <a:rPr lang="pl-PL" sz="2100" dirty="0" err="1" smtClean="0"/>
              <a:t>Szendzielarzu</a:t>
            </a:r>
            <a:r>
              <a:rPr lang="pl-PL" sz="2100" dirty="0" smtClean="0"/>
              <a:t> wyroków śmierci, a 10 grudnia w wyniku apelacji do Sądu Najwyższego reszta tych wyroków. W 2006 roku Sejm RP uczcił rocznicę śmierci „Łupaszki”, przyjmując w tej sprawie specjalną uchwałę. 30 czerwca 2008 roku odbył się uroczysty, symboliczny pogrzeb </a:t>
            </a:r>
            <a:r>
              <a:rPr lang="pl-PL" sz="2100" dirty="0" err="1" smtClean="0"/>
              <a:t>Szendzielarza</a:t>
            </a:r>
            <a:r>
              <a:rPr lang="pl-PL" sz="2100" dirty="0" smtClean="0"/>
              <a:t> na Cmentarzu Wojskowym na Powązkach w Warszawie. Tablica upamiętniająca znajduje się w Kwaterze „Na Łączce” tego cmentarza.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2619183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138393"/>
            <a:ext cx="9404723" cy="1400530"/>
          </a:xfrm>
        </p:spPr>
        <p:txBody>
          <a:bodyPr/>
          <a:lstStyle/>
          <a:p>
            <a:pPr algn="ctr"/>
            <a:r>
              <a:rPr lang="pl-PL" dirty="0" smtClean="0"/>
              <a:t>Wyklęci i niezłomni  - sylwetki</a:t>
            </a:r>
            <a:br>
              <a:rPr lang="pl-PL" dirty="0" smtClean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Józef  Franczak „Laluś” (1918-1963)</a:t>
            </a:r>
            <a:endParaRPr lang="pl-PL" dirty="0"/>
          </a:p>
        </p:txBody>
      </p:sp>
      <p:pic>
        <p:nvPicPr>
          <p:cNvPr id="4" name="Symbol zastępczy zawartości 3" descr="Znalezione obrazy dla zapytania francza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062" y="2452688"/>
            <a:ext cx="3363077" cy="419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291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400530"/>
          </a:xfrm>
        </p:spPr>
        <p:txBody>
          <a:bodyPr/>
          <a:lstStyle/>
          <a:p>
            <a:r>
              <a:rPr lang="pl-PL" dirty="0" smtClean="0"/>
              <a:t>Józef Franczak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1253173"/>
            <a:ext cx="8946541" cy="4991099"/>
          </a:xfrm>
        </p:spPr>
        <p:txBody>
          <a:bodyPr>
            <a:noAutofit/>
          </a:bodyPr>
          <a:lstStyle/>
          <a:p>
            <a:r>
              <a:rPr lang="pl-PL" dirty="0" smtClean="0"/>
              <a:t>Pseudonim </a:t>
            </a:r>
            <a:r>
              <a:rPr lang="pl-PL" dirty="0"/>
              <a:t> „Lalek”, „Laluś”, „Laleczka”, „</a:t>
            </a:r>
            <a:r>
              <a:rPr lang="pl-PL" dirty="0" err="1"/>
              <a:t>Guściowa</a:t>
            </a:r>
            <a:r>
              <a:rPr lang="pl-PL" dirty="0"/>
              <a:t>”, używał też nazwiska </a:t>
            </a:r>
            <a:r>
              <a:rPr lang="pl-PL" i="1" dirty="0"/>
              <a:t>Józef Babiński</a:t>
            </a:r>
            <a:r>
              <a:rPr lang="pl-PL" dirty="0"/>
              <a:t> (ur. 17 marca </a:t>
            </a:r>
            <a:r>
              <a:rPr lang="pl-PL" dirty="0" smtClean="0"/>
              <a:t>1918 r. </a:t>
            </a:r>
            <a:r>
              <a:rPr lang="pl-PL" dirty="0"/>
              <a:t> w </a:t>
            </a:r>
            <a:r>
              <a:rPr lang="pl-PL" dirty="0" smtClean="0"/>
              <a:t>Kozicach Górnych</a:t>
            </a:r>
            <a:r>
              <a:rPr lang="pl-PL" dirty="0"/>
              <a:t> albo 25 maja </a:t>
            </a:r>
            <a:r>
              <a:rPr lang="pl-PL" dirty="0" smtClean="0"/>
              <a:t>1918 r., </a:t>
            </a:r>
            <a:r>
              <a:rPr lang="pl-PL" dirty="0"/>
              <a:t>zm. 21 października </a:t>
            </a:r>
            <a:r>
              <a:rPr lang="pl-PL" dirty="0" smtClean="0"/>
              <a:t>  1963 roku </a:t>
            </a:r>
            <a:r>
              <a:rPr lang="pl-PL" dirty="0"/>
              <a:t> w </a:t>
            </a:r>
            <a:r>
              <a:rPr lang="pl-PL" u="sng" dirty="0" smtClean="0"/>
              <a:t>Majdanie </a:t>
            </a:r>
            <a:r>
              <a:rPr lang="pl-PL" u="sng" dirty="0"/>
              <a:t>Kozic Górnych</a:t>
            </a:r>
            <a:r>
              <a:rPr lang="pl-PL" dirty="0"/>
              <a:t>) – wachmistrz Wojska Polskiego, później związany ze strukturami ZWZ i AK. Jest powszechnie uznawany za ostatniego członka i partyzanta polskiego podziemia niepodległościowego i antykomunistycznego, który poległ w walce z grupą operacyjną </a:t>
            </a:r>
            <a:r>
              <a:rPr lang="pl-PL" dirty="0" smtClean="0"/>
              <a:t>ZOMO/SB</a:t>
            </a:r>
            <a:r>
              <a:rPr lang="pl-PL" dirty="0"/>
              <a:t> w</a:t>
            </a:r>
            <a:r>
              <a:rPr lang="pl-PL" dirty="0" smtClean="0"/>
              <a:t> </a:t>
            </a:r>
            <a:r>
              <a:rPr lang="pl-PL" dirty="0"/>
              <a:t>październiku </a:t>
            </a:r>
            <a:r>
              <a:rPr lang="pl-PL" dirty="0" smtClean="0"/>
              <a:t>1963 r., </a:t>
            </a:r>
            <a:r>
              <a:rPr lang="pl-PL" dirty="0"/>
              <a:t>po 24 latach w zbrojnej konspiracji</a:t>
            </a:r>
            <a:r>
              <a:rPr lang="pl-PL" dirty="0" smtClean="0"/>
              <a:t>.</a:t>
            </a:r>
            <a:endParaRPr lang="pl-PL" b="1" dirty="0" smtClean="0"/>
          </a:p>
          <a:p>
            <a:r>
              <a:rPr lang="pl-PL" dirty="0"/>
              <a:t>Józef Franczak został zastrzelony 21 października 1963 r. o godzinie 15:40. W nocy, o 21:00, ciało „Lalka” przewieziono do Akademii Medycznej w Lublinie. Pochówku bezimiennego, podobnie jak w przypadku jego współtowarzyszy broni, służby dokonały potajemnie, na cmentarzu przy ul. Unickiej. Cztery dni później, w nocy, rodzina wykopała jego nagie, pozbawione głowy ciało i dokonała godnego złożenia zwłok do grobu.</a:t>
            </a:r>
          </a:p>
        </p:txBody>
      </p:sp>
    </p:spTree>
    <p:extLst>
      <p:ext uri="{BB962C8B-B14F-4D97-AF65-F5344CB8AC3E}">
        <p14:creationId xmlns:p14="http://schemas.microsoft.com/office/powerpoint/2010/main" val="1128892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400530"/>
          </a:xfrm>
        </p:spPr>
        <p:txBody>
          <a:bodyPr/>
          <a:lstStyle/>
          <a:p>
            <a:r>
              <a:rPr lang="pl-PL" dirty="0" smtClean="0"/>
              <a:t>„Lalek” cd.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1253173"/>
            <a:ext cx="8946541" cy="4991099"/>
          </a:xfrm>
        </p:spPr>
        <p:txBody>
          <a:bodyPr>
            <a:noAutofit/>
          </a:bodyPr>
          <a:lstStyle/>
          <a:p>
            <a:r>
              <a:rPr lang="pl-PL" dirty="0"/>
              <a:t>Józef Franczak ps. „Lalek” był ostatnim poległym w boju partyzantem partyzantki antykomunistycznej na terenie Polski. Spędził w niej łącznie 24 lata (</a:t>
            </a:r>
            <a:r>
              <a:rPr lang="pl-PL" dirty="0" smtClean="0"/>
              <a:t>1939–1963).</a:t>
            </a:r>
          </a:p>
          <a:p>
            <a:r>
              <a:rPr lang="pl-PL" dirty="0" smtClean="0"/>
              <a:t>Sąd wojewódzki w Warszawie unieważniając </a:t>
            </a:r>
            <a:r>
              <a:rPr lang="pl-PL" dirty="0"/>
              <a:t>wyroki śmierci </a:t>
            </a:r>
            <a:r>
              <a:rPr lang="pl-PL" dirty="0" smtClean="0"/>
              <a:t>płk.</a:t>
            </a:r>
            <a:r>
              <a:rPr lang="pl-PL" dirty="0"/>
              <a:t> Hieronima </a:t>
            </a:r>
            <a:r>
              <a:rPr lang="pl-PL" dirty="0" err="1"/>
              <a:t>Dekutowskiego</a:t>
            </a:r>
            <a:r>
              <a:rPr lang="pl-PL" dirty="0"/>
              <a:t>, przełożonego „Lalka” i jego towarzyszy, w uzasadnieniu napisał m.in.: </a:t>
            </a:r>
            <a:r>
              <a:rPr lang="pl-PL" i="1" dirty="0"/>
              <a:t>żołnierze AK działający później w organizacji </a:t>
            </a:r>
            <a:r>
              <a:rPr lang="pl-PL" i="1" u="sng" dirty="0"/>
              <a:t>WiN</a:t>
            </a:r>
            <a:r>
              <a:rPr lang="pl-PL" i="1" dirty="0"/>
              <a:t> byli zmuszeni do przeciwstawienia się zbrojnej masowej eksterminacji, poprzez walkę zarówno z oddziałami NKWD, jak i wspierającymi je formacjami polskimi, tj. milicją, UB i tzw. Wojskami Wewnętrznymi. Była to walka potrzebna i celowa, polegająca na odbijaniu jeńców lub zapobieganiu morderstwom i aresztowaniom. Sąd Najwyższy określa to obecnie w swoim orzecznictwie jako prawo do zbiorowej obrony koniecznej. Nie ulega wątpliwości, że właśnie taki charakter miały działania zbrojne oddziału „Zapory”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509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8974" y="42508"/>
            <a:ext cx="9404723" cy="1400530"/>
          </a:xfrm>
        </p:spPr>
        <p:txBody>
          <a:bodyPr/>
          <a:lstStyle/>
          <a:p>
            <a:r>
              <a:rPr lang="pl-PL" dirty="0" smtClean="0"/>
              <a:t>Podsumowanie: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7262" y="1443038"/>
            <a:ext cx="9586913" cy="5172075"/>
          </a:xfrm>
        </p:spPr>
        <p:txBody>
          <a:bodyPr>
            <a:noAutofit/>
          </a:bodyPr>
          <a:lstStyle/>
          <a:p>
            <a:r>
              <a:rPr lang="pl-PL" sz="2400" dirty="0" smtClean="0"/>
              <a:t>Po bardzo wielu latach zapomnienia pamięć o „Żołnierzach Wyklętych” powraca do świadomości społecznej.  W latach 1944-1963 stawiali opór radzieckiej agresji na Polskę, sprzeciwiali się narzuconemu siłą totalitarnemu reżimowi komunistycznemu.</a:t>
            </a:r>
          </a:p>
          <a:p>
            <a:r>
              <a:rPr lang="pl-PL" sz="2400" dirty="0" smtClean="0"/>
              <a:t>W latach 1945-1956 wg ciągle niepełnych danych zginęło ok. 8,6 tys. żołnierzy podziemia niepodległościowego, 5 tys. skazano na karę śmierci (ponad połowę kar wykonano), a w obozach i więzieniach śmierć poniosło ponad 20 tys.</a:t>
            </a:r>
          </a:p>
          <a:p>
            <a:r>
              <a:rPr lang="pl-PL" sz="2400" dirty="0" smtClean="0"/>
              <a:t>Walczyli o wolną i niepodległą Polskę. Więzieni, torturowani i mordowani przez Rosjan i polskich komunistów, w PRL na mocy decyzji  komunistycznych przywódców mieli zostać na zawsze wymazani z pamięci i kart historii.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83417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63" y="0"/>
            <a:ext cx="9707933" cy="1400530"/>
          </a:xfrm>
        </p:spPr>
        <p:txBody>
          <a:bodyPr/>
          <a:lstStyle/>
          <a:p>
            <a:pPr algn="ctr"/>
            <a:r>
              <a:rPr lang="pl-PL" dirty="0" smtClean="0"/>
              <a:t>Krosno, Cmentarz Komunalny –Obelisk Pamięci Żołnierzy Wyklętych</a:t>
            </a:r>
            <a:br>
              <a:rPr lang="pl-PL" dirty="0" smtClean="0"/>
            </a:br>
            <a:r>
              <a:rPr lang="pl-PL" sz="2800" dirty="0" smtClean="0"/>
              <a:t>odsłonięcie 26 lutego 2017 r</a:t>
            </a:r>
            <a:r>
              <a:rPr lang="pl-PL" sz="2400" dirty="0" smtClean="0"/>
              <a:t>.</a:t>
            </a:r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3074" name="Picture 2" descr="Znalezione obrazy dla zapytania żołnierze wyklęci kros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53" y="2228462"/>
            <a:ext cx="6408527" cy="427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276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Krośnieńscy „Żołnierze Wyklęci”</a:t>
            </a:r>
            <a:br>
              <a:rPr lang="pl-PL" dirty="0" smtClean="0"/>
            </a:br>
            <a:r>
              <a:rPr lang="pl-PL" dirty="0" smtClean="0"/>
              <a:t>     to m. in.: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2856" y="1853248"/>
            <a:ext cx="10068532" cy="4776152"/>
          </a:xfrm>
        </p:spPr>
        <p:txBody>
          <a:bodyPr>
            <a:normAutofit/>
          </a:bodyPr>
          <a:lstStyle/>
          <a:p>
            <a:r>
              <a:rPr lang="pl-PL" dirty="0" smtClean="0"/>
              <a:t>Kazimierz </a:t>
            </a:r>
            <a:r>
              <a:rPr lang="pl-PL" dirty="0" err="1" smtClean="0"/>
              <a:t>Człowiekowski</a:t>
            </a:r>
            <a:r>
              <a:rPr lang="pl-PL" dirty="0" smtClean="0"/>
              <a:t>   </a:t>
            </a:r>
          </a:p>
          <a:p>
            <a:r>
              <a:rPr lang="pl-PL" dirty="0" smtClean="0"/>
              <a:t>Józef </a:t>
            </a:r>
            <a:r>
              <a:rPr lang="pl-PL" dirty="0" err="1" smtClean="0"/>
              <a:t>Czuchra</a:t>
            </a:r>
            <a:r>
              <a:rPr lang="pl-PL" dirty="0" smtClean="0"/>
              <a:t> „Orski</a:t>
            </a:r>
            <a:r>
              <a:rPr lang="pl-PL" smtClean="0"/>
              <a:t>”  </a:t>
            </a:r>
            <a:endParaRPr lang="pl-PL" dirty="0" smtClean="0"/>
          </a:p>
          <a:p>
            <a:r>
              <a:rPr lang="pl-PL" dirty="0" smtClean="0"/>
              <a:t>Wojciech </a:t>
            </a:r>
            <a:r>
              <a:rPr lang="pl-PL" dirty="0" err="1" smtClean="0"/>
              <a:t>Findysz</a:t>
            </a:r>
            <a:r>
              <a:rPr lang="pl-PL" dirty="0" smtClean="0"/>
              <a:t>  </a:t>
            </a:r>
            <a:endParaRPr lang="pl-PL" dirty="0"/>
          </a:p>
          <a:p>
            <a:r>
              <a:rPr lang="pl-PL" dirty="0"/>
              <a:t>Józefa Jaworska</a:t>
            </a:r>
          </a:p>
          <a:p>
            <a:r>
              <a:rPr lang="pl-PL" dirty="0"/>
              <a:t>Jan Habrat</a:t>
            </a:r>
          </a:p>
          <a:p>
            <a:r>
              <a:rPr lang="pl-PL" dirty="0"/>
              <a:t>Tadeusz </a:t>
            </a:r>
            <a:r>
              <a:rPr lang="pl-PL" dirty="0" err="1"/>
              <a:t>Kubit</a:t>
            </a:r>
            <a:r>
              <a:rPr lang="pl-PL" dirty="0"/>
              <a:t> „Olik”</a:t>
            </a:r>
          </a:p>
          <a:p>
            <a:r>
              <a:rPr lang="pl-PL" dirty="0"/>
              <a:t>Stanisława Gorczyca</a:t>
            </a:r>
          </a:p>
          <a:p>
            <a:r>
              <a:rPr lang="pl-PL" dirty="0"/>
              <a:t>Józef Gładysz „Urban”</a:t>
            </a:r>
          </a:p>
          <a:p>
            <a:r>
              <a:rPr lang="pl-PL" dirty="0"/>
              <a:t>Tadeusz Zajdel „Jeleń”</a:t>
            </a:r>
          </a:p>
          <a:p>
            <a:r>
              <a:rPr lang="pl-PL" dirty="0"/>
              <a:t>Zygmunt Kolanko</a:t>
            </a:r>
          </a:p>
          <a:p>
            <a:r>
              <a:rPr lang="pl-PL" dirty="0"/>
              <a:t>Władysław Moskal „Rey”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462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113945"/>
            <a:ext cx="9404723" cy="1400530"/>
          </a:xfrm>
        </p:spPr>
        <p:txBody>
          <a:bodyPr/>
          <a:lstStyle/>
          <a:p>
            <a:r>
              <a:rPr lang="pl-PL" dirty="0" smtClean="0"/>
              <a:t>Historia inicjatywy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25" y="1514475"/>
            <a:ext cx="9486900" cy="5229225"/>
          </a:xfrm>
        </p:spPr>
        <p:txBody>
          <a:bodyPr>
            <a:normAutofit lnSpcReduction="10000"/>
          </a:bodyPr>
          <a:lstStyle/>
          <a:p>
            <a:r>
              <a:rPr lang="pl-PL" sz="2100" dirty="0"/>
              <a:t>W 2001 roku </a:t>
            </a:r>
            <a:r>
              <a:rPr lang="pl-PL" sz="2100" u="sng" dirty="0"/>
              <a:t>Sejm Rzeczypospolitej Polskiej</a:t>
            </a:r>
            <a:r>
              <a:rPr lang="pl-PL" sz="2100" dirty="0"/>
              <a:t> podjął uchwałę, w której uznał </a:t>
            </a:r>
            <a:r>
              <a:rPr lang="pl-PL" sz="2100" i="1" dirty="0"/>
              <a:t>zasługi organizacji i grup niepodległościowych, które po zakończeniu II wojny światowej zdecydowały się na podjęcie nierównej walki o suwerenność i niepodległość Polski</a:t>
            </a:r>
            <a:r>
              <a:rPr lang="pl-PL" sz="2100" dirty="0"/>
              <a:t>, oddając w ten sposób hołd poległym i pomordowanym oraz wszystkim więzionym i prześladowanym członkom organizacji </a:t>
            </a:r>
            <a:r>
              <a:rPr lang="pl-PL" sz="2100" dirty="0">
                <a:hlinkClick r:id="rId2" tooltip="Zrzeszenie Wolność i Niezawisłość"/>
              </a:rPr>
              <a:t>Wolność i </a:t>
            </a:r>
            <a:r>
              <a:rPr lang="pl-PL" sz="2100" dirty="0" smtClean="0">
                <a:hlinkClick r:id="rId2" tooltip="Zrzeszenie Wolność i Niezawisłość"/>
              </a:rPr>
              <a:t>Niezawisłość</a:t>
            </a:r>
            <a:r>
              <a:rPr lang="pl-PL" sz="2100" dirty="0" smtClean="0"/>
              <a:t>. </a:t>
            </a:r>
            <a:r>
              <a:rPr lang="pl-PL" sz="2100" dirty="0"/>
              <a:t>Było to pierwsze tej rangi uhonorowanie żołnierzy zbrojnego podziemia antykomunistycznego.</a:t>
            </a:r>
          </a:p>
          <a:p>
            <a:r>
              <a:rPr lang="pl-PL" sz="2100" dirty="0"/>
              <a:t>W 2009 roku organizacje kombatanckie, skupione wokół Porozumienia Organizacji Kombatanckich i Niepodległościowych, reprezentującego takie organizacje jak: Zrzeszenie „</a:t>
            </a:r>
            <a:r>
              <a:rPr lang="pl-PL" sz="2100" dirty="0">
                <a:hlinkClick r:id="rId2" tooltip="Zrzeszenie Wolność i Niezawisłość"/>
              </a:rPr>
              <a:t>Wolność i Niezawisłość</a:t>
            </a:r>
            <a:r>
              <a:rPr lang="pl-PL" sz="2100" dirty="0"/>
              <a:t>”, </a:t>
            </a:r>
            <a:r>
              <a:rPr lang="pl-PL" sz="2100" dirty="0">
                <a:hlinkClick r:id="rId3" tooltip="Narodowe Siły Zbrojne"/>
              </a:rPr>
              <a:t>Związek Żołnierzy Narodowych Sił Zbrojnych</a:t>
            </a:r>
            <a:r>
              <a:rPr lang="pl-PL" sz="2100" dirty="0"/>
              <a:t>, </a:t>
            </a:r>
            <a:r>
              <a:rPr lang="pl-PL" sz="2100" dirty="0">
                <a:hlinkClick r:id="rId4" tooltip="Światowy Związek Żołnierzy Armii Krajowej"/>
              </a:rPr>
              <a:t>Światowy Związek Żołnierzy Armii Krajowej</a:t>
            </a:r>
            <a:r>
              <a:rPr lang="pl-PL" sz="2100" dirty="0"/>
              <a:t>, wsparte przez opolskie władze samorządowe, zwróciły się o ustalenie dnia 1 marca Dniem Żołnierzy Antykomunistycznego </a:t>
            </a:r>
            <a:r>
              <a:rPr lang="pl-PL" sz="2100" dirty="0" smtClean="0"/>
              <a:t>Podziemia. </a:t>
            </a:r>
            <a:r>
              <a:rPr lang="pl-PL" sz="2100" dirty="0"/>
              <a:t>Od początku </a:t>
            </a:r>
            <a:r>
              <a:rPr lang="pl-PL" sz="2100" dirty="0" smtClean="0"/>
              <a:t>poparcie </a:t>
            </a:r>
            <a:r>
              <a:rPr lang="pl-PL" sz="2100" dirty="0"/>
              <a:t>dla inicjatywy zadeklarowały kluby parlamentarne Platformy Obywatelskiej i Prawa i </a:t>
            </a:r>
            <a:r>
              <a:rPr lang="pl-PL" sz="2100" dirty="0" smtClean="0"/>
              <a:t>Sprawiedliwości.</a:t>
            </a:r>
            <a:endParaRPr lang="pl-PL" sz="21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1823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Marek Hejnowicz</a:t>
            </a:r>
          </a:p>
          <a:p>
            <a:r>
              <a:rPr lang="pl-PL" dirty="0" smtClean="0"/>
              <a:t>PBW w Krośnie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778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3273" y="0"/>
            <a:ext cx="9404723" cy="1400530"/>
          </a:xfrm>
        </p:spPr>
        <p:txBody>
          <a:bodyPr/>
          <a:lstStyle/>
          <a:p>
            <a:r>
              <a:rPr lang="pl-PL" dirty="0" smtClean="0"/>
              <a:t>Ustanowienie Narodowego Dnia Pamięci „Żołnierzy Wyklętych”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32868" y="1517897"/>
            <a:ext cx="8946541" cy="5340103"/>
          </a:xfrm>
        </p:spPr>
        <p:txBody>
          <a:bodyPr/>
          <a:lstStyle/>
          <a:p>
            <a:pPr lvl="1"/>
            <a:r>
              <a:rPr lang="pl-PL" sz="2000" dirty="0" smtClean="0"/>
              <a:t>USTAWA  Sejmu RP  z </a:t>
            </a:r>
            <a:r>
              <a:rPr lang="pl-PL" sz="2000" dirty="0"/>
              <a:t>dnia 3 lutego </a:t>
            </a:r>
            <a:r>
              <a:rPr lang="pl-PL" sz="2000" i="1" dirty="0"/>
              <a:t>2011 r. o ustanowieniu Narodowego Dnia Pamięci „Żołnierzy Wyklętych” </a:t>
            </a:r>
            <a:endParaRPr lang="pl-PL" sz="2000" i="1" dirty="0" smtClean="0"/>
          </a:p>
          <a:p>
            <a:pPr lvl="1"/>
            <a:r>
              <a:rPr lang="pl-PL" sz="2000" i="1" dirty="0" smtClean="0"/>
              <a:t>W </a:t>
            </a:r>
            <a:r>
              <a:rPr lang="pl-PL" sz="2000" i="1" dirty="0"/>
              <a:t>hołdzie „</a:t>
            </a:r>
            <a:r>
              <a:rPr lang="pl-PL" sz="2000" i="1" dirty="0" smtClean="0"/>
              <a:t>Żołnierzom </a:t>
            </a:r>
            <a:r>
              <a:rPr lang="pl-PL" sz="2000" i="1" dirty="0"/>
              <a:t>Wyklętym” - b</a:t>
            </a:r>
            <a:r>
              <a:rPr lang="pl-PL" sz="2000" dirty="0"/>
              <a:t>ohaterom antykomunistycznego podziemia, którzy w obronie niepodległego bytu Państwa Polskiego, walcząc o prawo do samostanowienia i urzeczywistnienie dążeń demokratycznych społeczeństwa polskiego, z bronią w ręku, jak i w inny sposób, przeciwstawili się sowieckiej agresji i narzuconemu siłą reżimowi komunistycznemu - stanowi się, co następuje</a:t>
            </a:r>
            <a:r>
              <a:rPr lang="pl-PL" sz="2000" dirty="0" smtClean="0"/>
              <a:t>:</a:t>
            </a:r>
          </a:p>
          <a:p>
            <a:pPr lvl="1"/>
            <a:r>
              <a:rPr lang="pl-PL" sz="2000" dirty="0" smtClean="0"/>
              <a:t> </a:t>
            </a:r>
            <a:r>
              <a:rPr lang="pl-PL" sz="2000" dirty="0"/>
              <a:t>Art. 1. Dzień 1 marca ustanawia się Narodowym Dniem Pamięci „Żołnierzy Wyklętych”. </a:t>
            </a:r>
          </a:p>
          <a:p>
            <a:pPr lvl="1"/>
            <a:r>
              <a:rPr lang="pl-PL" sz="2000" dirty="0" smtClean="0"/>
              <a:t>Art</a:t>
            </a:r>
            <a:r>
              <a:rPr lang="pl-PL" sz="2000" dirty="0"/>
              <a:t>. 2. Narodowy Dzień Pamięci „Żołnierzy Wyklętych” jest świętem państwowym. </a:t>
            </a:r>
            <a:endParaRPr lang="pl-PL" sz="2000" dirty="0" smtClean="0"/>
          </a:p>
          <a:p>
            <a:pPr lvl="1"/>
            <a:r>
              <a:rPr lang="pl-PL" sz="2000" dirty="0" smtClean="0"/>
              <a:t>Art</a:t>
            </a:r>
            <a:r>
              <a:rPr lang="pl-PL" sz="2000" dirty="0"/>
              <a:t>. 3. </a:t>
            </a:r>
            <a:r>
              <a:rPr lang="pl-PL" sz="2000" dirty="0" smtClean="0"/>
              <a:t>Ustawa </a:t>
            </a:r>
            <a:r>
              <a:rPr lang="pl-PL" sz="2000" dirty="0"/>
              <a:t>wchodzi w życie z dniem ogłoszenia</a:t>
            </a:r>
            <a:r>
              <a:rPr lang="pl-PL" dirty="0"/>
              <a:t>. </a:t>
            </a:r>
            <a:r>
              <a:rPr lang="pl-PL" dirty="0" smtClean="0"/>
              <a:t> (Dz. U, nr 32, poz. 160)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72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3261" y="107113"/>
            <a:ext cx="9404723" cy="1400530"/>
          </a:xfrm>
        </p:spPr>
        <p:txBody>
          <a:bodyPr/>
          <a:lstStyle/>
          <a:p>
            <a:r>
              <a:rPr lang="pl-PL" dirty="0" smtClean="0"/>
              <a:t>Tło historyczne, po zakończeniu II wojny </a:t>
            </a:r>
            <a:r>
              <a:rPr lang="pl-PL" dirty="0"/>
              <a:t>ś</a:t>
            </a:r>
            <a:r>
              <a:rPr lang="pl-PL" dirty="0" smtClean="0"/>
              <a:t>wiatowej – trudne decyzje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32868" y="1736243"/>
            <a:ext cx="9788994" cy="4949686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/>
              <a:t>Sytuacja na ziemiach polskich (konferencje: Teheran, Jałta, Poczdam) od wkroczenia  Armii Czerwonej w styczniu 1944 roku do sfałszowanych wyborów  w 1947 r.</a:t>
            </a:r>
          </a:p>
          <a:p>
            <a:r>
              <a:rPr lang="pl-PL" sz="2400" dirty="0"/>
              <a:t>ż</a:t>
            </a:r>
            <a:r>
              <a:rPr lang="pl-PL" sz="2400" dirty="0" smtClean="0"/>
              <a:t>ołnierze podziemia stanęli przed trudnymi wyborami: czy ujawnić się przed władzami komunistycznymi  podczas amnestii z lat 1945 i 1947 (w rzeczywistości amnestie miały na celu rozbicie podziemia niepodległościowego) czy wycofać się z walki i przedostać się na Zachód z nadzieją na rozpoczęcie nowego życia;</a:t>
            </a:r>
          </a:p>
          <a:p>
            <a:r>
              <a:rPr lang="pl-PL" sz="2400" dirty="0" smtClean="0"/>
              <a:t>Szybka emigracja w nadziei na wybuch III wojny światowej (np. licząca blisko 1000 żołnierzy Brygada Świętokrzyska NSZ w zwartym szyku przedostała się na Zachód);</a:t>
            </a:r>
          </a:p>
          <a:p>
            <a:r>
              <a:rPr lang="pl-PL" sz="2400" dirty="0"/>
              <a:t>t</a:t>
            </a:r>
            <a:r>
              <a:rPr lang="pl-PL" sz="2400" dirty="0" smtClean="0"/>
              <a:t>rwanie w oporze (czy samoobronie) w kraju</a:t>
            </a:r>
          </a:p>
          <a:p>
            <a:endParaRPr lang="pl-PL" sz="2400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514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112250"/>
            <a:ext cx="9404723" cy="1400530"/>
          </a:xfrm>
        </p:spPr>
        <p:txBody>
          <a:bodyPr/>
          <a:lstStyle/>
          <a:p>
            <a:r>
              <a:rPr lang="pl-PL" dirty="0" smtClean="0"/>
              <a:t>Organizacje zbrojne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4293" y="1196502"/>
            <a:ext cx="9197298" cy="5389124"/>
          </a:xfrm>
        </p:spPr>
        <p:txBody>
          <a:bodyPr>
            <a:normAutofit/>
          </a:bodyPr>
          <a:lstStyle/>
          <a:p>
            <a:r>
              <a:rPr lang="pl-PL" sz="2200" dirty="0"/>
              <a:t>Już w roku 1943 w związku z klęskami Wehrmachtu na </a:t>
            </a:r>
            <a:r>
              <a:rPr lang="pl-PL" sz="2200" dirty="0" smtClean="0"/>
              <a:t>froncie </a:t>
            </a:r>
            <a:r>
              <a:rPr lang="pl-PL" sz="2200" dirty="0"/>
              <a:t>wschodnim dowództwo AK rozpoczęło tworzenie struktur na wypadek okupacji terytorium Polski przez Armię Czerwoną. Powstała organizacja NIE łącząca struktury cywilne i wojskowe, mająca na celu samoobronę i podtrzymywanie morale polskiego społeczeństwa w oczekiwaniu na wojnę Zachodu z ZSRR. Organizacja ta jednak została znacznie osłabiona w wyniku akcji „Burza” i powstania warszawskiego. Dodatkowym ciosem było aresztowanie dwóch najważniejszych osób w konspiracji: gen. bryg. Emila Fieldorfa i gen. bryg. Leopolda Okulickiego. </a:t>
            </a:r>
            <a:r>
              <a:rPr lang="pl-PL" sz="2200" dirty="0" smtClean="0"/>
              <a:t>  7 </a:t>
            </a:r>
            <a:r>
              <a:rPr lang="pl-PL" sz="2200" dirty="0"/>
              <a:t>maja </a:t>
            </a:r>
            <a:r>
              <a:rPr lang="pl-PL" sz="2200" dirty="0" smtClean="0"/>
              <a:t>1945 r. </a:t>
            </a:r>
            <a:r>
              <a:rPr lang="pl-PL" sz="2200" dirty="0"/>
              <a:t>rozwiązano NIE i powołano nową organizację: Delegaturę Sił Zbrojnych na Kraj, która przetrwała kilka miesięcy i została zastąpiona Ruchem Oporu bez Wojny i Dywersji „Wolność i Niezawisłość</a:t>
            </a:r>
            <a:r>
              <a:rPr lang="pl-PL" sz="2200" dirty="0" smtClean="0"/>
              <a:t>”.</a:t>
            </a:r>
            <a:endParaRPr lang="pl-PL" sz="22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450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112250"/>
            <a:ext cx="9404723" cy="1400530"/>
          </a:xfrm>
        </p:spPr>
        <p:txBody>
          <a:bodyPr/>
          <a:lstStyle/>
          <a:p>
            <a:r>
              <a:rPr lang="pl-PL" dirty="0" smtClean="0"/>
              <a:t>Organizacje zbrojne cd.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8568" y="1512780"/>
            <a:ext cx="9197298" cy="538912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Na </a:t>
            </a:r>
            <a:r>
              <a:rPr lang="pl-PL" sz="2400" dirty="0"/>
              <a:t>okupowanym przez Armię Czerwoną terytorium Polski, ustanawiane były komendantury wojskowe Armii Czerwonej umożliwiające działalność i terror NKWD i organizowanym przez NKWD organom </a:t>
            </a:r>
            <a:r>
              <a:rPr lang="pl-PL" sz="2400" dirty="0" smtClean="0"/>
              <a:t>Resortu </a:t>
            </a:r>
            <a:r>
              <a:rPr lang="pl-PL" sz="2400" dirty="0"/>
              <a:t>Bezpieczeństwa Publicznego formalnie podporządkowanym marionetkowemu PKWN. Rząd RP na uchodźstwie utracił szerokie uznanie międzynarodowe 5 lipca </a:t>
            </a:r>
            <a:r>
              <a:rPr lang="pl-PL" sz="2400" dirty="0" smtClean="0"/>
              <a:t>1945 r. </a:t>
            </a:r>
            <a:r>
              <a:rPr lang="pl-PL" sz="2400" dirty="0"/>
              <a:t>po utworzeniu Tymczasowego Rządu Jedności Narodowej, który zgodnie z ustaleniami konferencji jałtańskiej miał przeprowadzić wolne wybory w celu wyłonienia ostatecznego rządu w Polsce</a:t>
            </a:r>
            <a:r>
              <a:rPr lang="pl-PL" sz="2200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65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Pytania, zadania, problemy: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Na podstawie informacji zawartych na stronie </a:t>
            </a:r>
            <a:r>
              <a:rPr lang="pl-PL" sz="2400" dirty="0" smtClean="0">
                <a:hlinkClick r:id="rId2"/>
              </a:rPr>
              <a:t>http://wykleci.ipn.gov.pl/zw/historia</a:t>
            </a:r>
            <a:r>
              <a:rPr lang="pl-PL" sz="2400" dirty="0" smtClean="0"/>
              <a:t>  i umieszczonego na dole tej strony pliku „Zarys dziejów polskiego podziemia niepodległościowego 1944-1956”  odpowiedz na pytanie:</a:t>
            </a:r>
          </a:p>
          <a:p>
            <a:r>
              <a:rPr lang="pl-PL" sz="2400" dirty="0" smtClean="0"/>
              <a:t>w jakim przedziale czasowym występowała największa liczebność żołnierzy w oddziałach partyzanckich działających na obszarze Polski  (do przeanalizowania 5 diagramów)</a:t>
            </a:r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990088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1154</TotalTime>
  <Words>1173</Words>
  <Application>Microsoft Office PowerPoint</Application>
  <PresentationFormat>Panoramiczny</PresentationFormat>
  <Paragraphs>133</Paragraphs>
  <Slides>40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5" baseType="lpstr">
      <vt:lpstr>Arial</vt:lpstr>
      <vt:lpstr>Calibri</vt:lpstr>
      <vt:lpstr>Century Gothic</vt:lpstr>
      <vt:lpstr>Wingdings 3</vt:lpstr>
      <vt:lpstr>Jon</vt:lpstr>
      <vt:lpstr>      PRZECIW   BRUNATNEMU I CZERWONEMU ZNIEWOLENIU</vt:lpstr>
      <vt:lpstr>Nazwa „Żołnierze Wyklęci”</vt:lpstr>
      <vt:lpstr>Narodowy Dzień Pamięci „Żołnierzy Wyklętych”</vt:lpstr>
      <vt:lpstr>Historia inicjatywy</vt:lpstr>
      <vt:lpstr>Ustanowienie Narodowego Dnia Pamięci „Żołnierzy Wyklętych”</vt:lpstr>
      <vt:lpstr>Tło historyczne, po zakończeniu II wojny światowej – trudne decyzje</vt:lpstr>
      <vt:lpstr>Organizacje zbrojne</vt:lpstr>
      <vt:lpstr>Organizacje zbrojne cd.</vt:lpstr>
      <vt:lpstr>Pytania, zadania, problemy:</vt:lpstr>
      <vt:lpstr>Stan liczebny</vt:lpstr>
      <vt:lpstr>Informacja ze strony internetowej http://wykleci.ipn.gov.pl:</vt:lpstr>
      <vt:lpstr>Na Kresach Wschodnich</vt:lpstr>
      <vt:lpstr>Represje NKWD  </vt:lpstr>
      <vt:lpstr>Represje urzędu bezpieczeństwa</vt:lpstr>
      <vt:lpstr>Walki zbrojne</vt:lpstr>
      <vt:lpstr>Walki zbrojne cd.</vt:lpstr>
      <vt:lpstr>Tekst przysięgi obowiązującej w oddziałach „Ognia”</vt:lpstr>
      <vt:lpstr>Fragment listu Józefa Kurasia „Ognia” do Bolesława Bieruta z 14 listopada  1946 r. </vt:lpstr>
      <vt:lpstr>Pytania, zadania, problemy:</vt:lpstr>
      <vt:lpstr>Wyklęci i niezłomni – sylwetki  August Emil Fieldorf „Nil” (1895-1953)</vt:lpstr>
      <vt:lpstr>August Emil Fieldorf</vt:lpstr>
      <vt:lpstr>„Nil” cd.</vt:lpstr>
      <vt:lpstr>Wyklęci i niezłomni – sylwetki  Witold Pilecki  „Witold” (1901-1948)</vt:lpstr>
      <vt:lpstr>Witold Pilecki</vt:lpstr>
      <vt:lpstr>Witold Pilecki cd.</vt:lpstr>
      <vt:lpstr>Wyklęci i niezłomni – sylwetki  Danuta Siedzikówna „Inka”(1928-1946)</vt:lpstr>
      <vt:lpstr>Danuta Siedzikówna</vt:lpstr>
      <vt:lpstr>„Inka” cd.</vt:lpstr>
      <vt:lpstr>Wyklęci i niezłomni – sylwetki  Józef Kuraś „Ogień” (1915-1947)</vt:lpstr>
      <vt:lpstr>Józef Kuraś</vt:lpstr>
      <vt:lpstr>Wyklęci i niezłomni – sylwetki  Zygmunt Szendzielarz „Łupaszka” (1910-1951)</vt:lpstr>
      <vt:lpstr>Zygmunt Edward Szendzielarz</vt:lpstr>
      <vt:lpstr>„Łupaszka” cd.</vt:lpstr>
      <vt:lpstr>Wyklęci i niezłomni  - sylwetki  Józef  Franczak „Laluś” (1918-1963)</vt:lpstr>
      <vt:lpstr>Józef Franczak</vt:lpstr>
      <vt:lpstr>„Lalek” cd.</vt:lpstr>
      <vt:lpstr>Podsumowanie:</vt:lpstr>
      <vt:lpstr>Krosno, Cmentarz Komunalny –Obelisk Pamięci Żołnierzy Wyklętych odsłonięcie 26 lutego 2017 r.  </vt:lpstr>
      <vt:lpstr>Krośnieńscy „Żołnierze Wyklęci”      to m. in.:</vt:lpstr>
      <vt:lpstr> Dziękuję za uwagę</vt:lpstr>
    </vt:vector>
  </TitlesOfParts>
  <Company>Biblioteka Pedagogiczna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Żołnierze Wyklęci</dc:title>
  <dc:creator>Marek Hejnowicz</dc:creator>
  <cp:lastModifiedBy>Marek Hejnowicz</cp:lastModifiedBy>
  <cp:revision>104</cp:revision>
  <dcterms:created xsi:type="dcterms:W3CDTF">2020-02-12T08:01:23Z</dcterms:created>
  <dcterms:modified xsi:type="dcterms:W3CDTF">2020-02-27T13:25:42Z</dcterms:modified>
</cp:coreProperties>
</file>